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2" r:id="rId2"/>
    <p:sldId id="267" r:id="rId3"/>
    <p:sldId id="296" r:id="rId4"/>
    <p:sldId id="298" r:id="rId5"/>
    <p:sldId id="281" r:id="rId6"/>
    <p:sldId id="282" r:id="rId7"/>
    <p:sldId id="279" r:id="rId8"/>
    <p:sldId id="297" r:id="rId9"/>
    <p:sldId id="285" r:id="rId10"/>
    <p:sldId id="294" r:id="rId11"/>
  </p:sldIdLst>
  <p:sldSz cx="9144000" cy="6858000" type="screen4x3"/>
  <p:notesSz cx="6858000" cy="9144000"/>
  <p:defaultTextStyle>
    <a:defPPr>
      <a:defRPr lang="en-US"/>
    </a:defPPr>
    <a:lvl1pPr marL="0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4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9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4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8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21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86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50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15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08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A40B8-5096-49EB-9728-C7EA07FBFFF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C09D7-6BC6-4F1D-932C-7D75D071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9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4" algn="l" defTabSz="9141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9" algn="l" defTabSz="9141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4" algn="l" defTabSz="9141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8" algn="l" defTabSz="9141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1" algn="l" defTabSz="9141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6" algn="l" defTabSz="9141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50" algn="l" defTabSz="9141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15" algn="l" defTabSz="9141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09D7-6BC6-4F1D-932C-7D75D07180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8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2BA3-2E37-2D48-A9F7-61A19BB1055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77B5-8100-3B41-BE30-DECFA0C88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2BA3-2E37-2D48-A9F7-61A19BB1055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77B5-8100-3B41-BE30-DECFA0C88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7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2BA3-2E37-2D48-A9F7-61A19BB1055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77B5-8100-3B41-BE30-DECFA0C88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8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2BA3-2E37-2D48-A9F7-61A19BB1055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77B5-8100-3B41-BE30-DECFA0C88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7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2BA3-2E37-2D48-A9F7-61A19BB1055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77B5-8100-3B41-BE30-DECFA0C88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8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2BA3-2E37-2D48-A9F7-61A19BB1055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77B5-8100-3B41-BE30-DECFA0C88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8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4" indent="0">
              <a:buNone/>
              <a:defRPr sz="2000" b="1"/>
            </a:lvl2pPr>
            <a:lvl3pPr marL="914129" indent="0">
              <a:buNone/>
              <a:defRPr sz="1800" b="1"/>
            </a:lvl3pPr>
            <a:lvl4pPr marL="1371194" indent="0">
              <a:buNone/>
              <a:defRPr sz="1600" b="1"/>
            </a:lvl4pPr>
            <a:lvl5pPr marL="1828258" indent="0">
              <a:buNone/>
              <a:defRPr sz="1600" b="1"/>
            </a:lvl5pPr>
            <a:lvl6pPr marL="2285321" indent="0">
              <a:buNone/>
              <a:defRPr sz="1600" b="1"/>
            </a:lvl6pPr>
            <a:lvl7pPr marL="2742386" indent="0">
              <a:buNone/>
              <a:defRPr sz="1600" b="1"/>
            </a:lvl7pPr>
            <a:lvl8pPr marL="3199450" indent="0">
              <a:buNone/>
              <a:defRPr sz="1600" b="1"/>
            </a:lvl8pPr>
            <a:lvl9pPr marL="36565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4" indent="0">
              <a:buNone/>
              <a:defRPr sz="2000" b="1"/>
            </a:lvl2pPr>
            <a:lvl3pPr marL="914129" indent="0">
              <a:buNone/>
              <a:defRPr sz="1800" b="1"/>
            </a:lvl3pPr>
            <a:lvl4pPr marL="1371194" indent="0">
              <a:buNone/>
              <a:defRPr sz="1600" b="1"/>
            </a:lvl4pPr>
            <a:lvl5pPr marL="1828258" indent="0">
              <a:buNone/>
              <a:defRPr sz="1600" b="1"/>
            </a:lvl5pPr>
            <a:lvl6pPr marL="2285321" indent="0">
              <a:buNone/>
              <a:defRPr sz="1600" b="1"/>
            </a:lvl6pPr>
            <a:lvl7pPr marL="2742386" indent="0">
              <a:buNone/>
              <a:defRPr sz="1600" b="1"/>
            </a:lvl7pPr>
            <a:lvl8pPr marL="3199450" indent="0">
              <a:buNone/>
              <a:defRPr sz="1600" b="1"/>
            </a:lvl8pPr>
            <a:lvl9pPr marL="36565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2BA3-2E37-2D48-A9F7-61A19BB1055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77B5-8100-3B41-BE30-DECFA0C88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6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2BA3-2E37-2D48-A9F7-61A19BB1055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77B5-8100-3B41-BE30-DECFA0C88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6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2BA3-2E37-2D48-A9F7-61A19BB1055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77B5-8100-3B41-BE30-DECFA0C88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3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4" indent="0">
              <a:buNone/>
              <a:defRPr sz="1200"/>
            </a:lvl2pPr>
            <a:lvl3pPr marL="914129" indent="0">
              <a:buNone/>
              <a:defRPr sz="1000"/>
            </a:lvl3pPr>
            <a:lvl4pPr marL="1371194" indent="0">
              <a:buNone/>
              <a:defRPr sz="900"/>
            </a:lvl4pPr>
            <a:lvl5pPr marL="1828258" indent="0">
              <a:buNone/>
              <a:defRPr sz="900"/>
            </a:lvl5pPr>
            <a:lvl6pPr marL="2285321" indent="0">
              <a:buNone/>
              <a:defRPr sz="900"/>
            </a:lvl6pPr>
            <a:lvl7pPr marL="2742386" indent="0">
              <a:buNone/>
              <a:defRPr sz="900"/>
            </a:lvl7pPr>
            <a:lvl8pPr marL="3199450" indent="0">
              <a:buNone/>
              <a:defRPr sz="900"/>
            </a:lvl8pPr>
            <a:lvl9pPr marL="36565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2BA3-2E37-2D48-A9F7-61A19BB1055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77B5-8100-3B41-BE30-DECFA0C88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6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4" indent="0">
              <a:buNone/>
              <a:defRPr sz="2800"/>
            </a:lvl2pPr>
            <a:lvl3pPr marL="914129" indent="0">
              <a:buNone/>
              <a:defRPr sz="2400"/>
            </a:lvl3pPr>
            <a:lvl4pPr marL="1371194" indent="0">
              <a:buNone/>
              <a:defRPr sz="2000"/>
            </a:lvl4pPr>
            <a:lvl5pPr marL="1828258" indent="0">
              <a:buNone/>
              <a:defRPr sz="2000"/>
            </a:lvl5pPr>
            <a:lvl6pPr marL="2285321" indent="0">
              <a:buNone/>
              <a:defRPr sz="2000"/>
            </a:lvl6pPr>
            <a:lvl7pPr marL="2742386" indent="0">
              <a:buNone/>
              <a:defRPr sz="2000"/>
            </a:lvl7pPr>
            <a:lvl8pPr marL="3199450" indent="0">
              <a:buNone/>
              <a:defRPr sz="2000"/>
            </a:lvl8pPr>
            <a:lvl9pPr marL="365651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4" indent="0">
              <a:buNone/>
              <a:defRPr sz="1200"/>
            </a:lvl2pPr>
            <a:lvl3pPr marL="914129" indent="0">
              <a:buNone/>
              <a:defRPr sz="1000"/>
            </a:lvl3pPr>
            <a:lvl4pPr marL="1371194" indent="0">
              <a:buNone/>
              <a:defRPr sz="900"/>
            </a:lvl4pPr>
            <a:lvl5pPr marL="1828258" indent="0">
              <a:buNone/>
              <a:defRPr sz="900"/>
            </a:lvl5pPr>
            <a:lvl6pPr marL="2285321" indent="0">
              <a:buNone/>
              <a:defRPr sz="900"/>
            </a:lvl6pPr>
            <a:lvl7pPr marL="2742386" indent="0">
              <a:buNone/>
              <a:defRPr sz="900"/>
            </a:lvl7pPr>
            <a:lvl8pPr marL="3199450" indent="0">
              <a:buNone/>
              <a:defRPr sz="900"/>
            </a:lvl8pPr>
            <a:lvl9pPr marL="36565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2BA3-2E37-2D48-A9F7-61A19BB1055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77B5-8100-3B41-BE30-DECFA0C88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9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13" tIns="45707" rIns="91413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13" tIns="45707" rIns="91413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F2BA3-2E37-2D48-A9F7-61A19BB1055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77B5-8100-3B41-BE30-DECFA0C88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06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9" indent="-342799" algn="l" defTabSz="4570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9" indent="-285665" algn="l" defTabSz="45706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2" algn="l" defTabSz="45706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6" indent="-228532" algn="l" defTabSz="45706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90" indent="-228532" algn="l" defTabSz="45706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54" indent="-228532" algn="l" defTabSz="4570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9" indent="-228532" algn="l" defTabSz="4570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84" indent="-228532" algn="l" defTabSz="4570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7" indent="-228532" algn="l" defTabSz="4570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4" algn="l" defTabSz="457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9" algn="l" defTabSz="457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4" algn="l" defTabSz="457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8" algn="l" defTabSz="457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1" algn="l" defTabSz="457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6" algn="l" defTabSz="457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50" algn="l" defTabSz="457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15" algn="l" defTabSz="457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sciencemag.org.ezproxy.cul.columbia.edu/content/352/6291/1312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25645"/>
            <a:ext cx="9313782" cy="2099899"/>
          </a:xfrm>
        </p:spPr>
        <p:txBody>
          <a:bodyPr>
            <a:normAutofit/>
          </a:bodyPr>
          <a:lstStyle/>
          <a:p>
            <a:r>
              <a:rPr lang="en-US" sz="3800" b="1" dirty="0" err="1" smtClean="0">
                <a:latin typeface="Helvetica"/>
                <a:cs typeface="Helvetica"/>
              </a:rPr>
              <a:t>Powerpoint</a:t>
            </a:r>
            <a:r>
              <a:rPr lang="en-US" sz="3800" b="1" dirty="0" smtClean="0">
                <a:latin typeface="Helvetica"/>
                <a:cs typeface="Helvetica"/>
              </a:rPr>
              <a:t> and other tech stuff</a:t>
            </a:r>
            <a:br>
              <a:rPr lang="en-US" sz="3800" b="1" dirty="0" smtClean="0">
                <a:latin typeface="Helvetica"/>
                <a:cs typeface="Helvetica"/>
              </a:rPr>
            </a:br>
            <a:endParaRPr lang="en-US" sz="3800" b="1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79" y="1493712"/>
            <a:ext cx="3865513" cy="50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04733"/>
            <a:ext cx="4823651" cy="27636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6356" y="358631"/>
            <a:ext cx="6790699" cy="677082"/>
          </a:xfrm>
          <a:prstGeom prst="rect">
            <a:avLst/>
          </a:prstGeom>
        </p:spPr>
        <p:txBody>
          <a:bodyPr wrap="none" lIns="91413" tIns="45707" rIns="91413" bIns="45707">
            <a:spAutoFit/>
          </a:bodyPr>
          <a:lstStyle/>
          <a:p>
            <a:r>
              <a:rPr lang="en-US" sz="3800" b="1" dirty="0" err="1" smtClean="0">
                <a:latin typeface="Helvetica"/>
                <a:cs typeface="Helvetica"/>
              </a:rPr>
              <a:t>Powerpoints</a:t>
            </a:r>
            <a:r>
              <a:rPr lang="en-US" sz="3800" b="1" dirty="0" smtClean="0">
                <a:latin typeface="Helvetica"/>
                <a:cs typeface="Helvetica"/>
              </a:rPr>
              <a:t>: </a:t>
            </a:r>
            <a:r>
              <a:rPr lang="en-US" sz="3800" b="1" dirty="0">
                <a:latin typeface="Helvetica"/>
                <a:cs typeface="Helvetica"/>
              </a:rPr>
              <a:t>r</a:t>
            </a:r>
            <a:r>
              <a:rPr lang="en-US" sz="3800" b="1" dirty="0" smtClean="0">
                <a:latin typeface="Helvetica"/>
                <a:cs typeface="Helvetica"/>
              </a:rPr>
              <a:t>emote control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317516" y="1386013"/>
            <a:ext cx="83612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You will use a remote control for changing slides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" dirty="0" smtClean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Can also be used as a laser pointer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" dirty="0" smtClean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Remote will vibrate at 5 minutes and 2 minutes remaining</a:t>
            </a:r>
            <a:endParaRPr lang="en-US" sz="2200" dirty="0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225" y="3814451"/>
            <a:ext cx="3447797" cy="28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6425"/>
            <a:ext cx="9144000" cy="822643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Helvetica"/>
                <a:cs typeface="Helvetica"/>
              </a:rPr>
              <a:t>File </a:t>
            </a:r>
            <a:r>
              <a:rPr lang="en-US" sz="3800" b="1" dirty="0" smtClean="0">
                <a:latin typeface="Helvetica"/>
                <a:cs typeface="Helvetica"/>
              </a:rPr>
              <a:t>backup / transfer</a:t>
            </a:r>
            <a:endParaRPr lang="en-US" sz="3800" b="1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817" y="1039613"/>
            <a:ext cx="8456406" cy="5663061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endParaRPr lang="en-US" sz="22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Email to yourself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Cloud storage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latin typeface="Helvetica"/>
                <a:cs typeface="Helvetica"/>
              </a:rPr>
              <a:t>    </a:t>
            </a:r>
            <a:endParaRPr lang="en-US" sz="3000" dirty="0">
              <a:latin typeface="Helvetica"/>
              <a:cs typeface="Helvetica"/>
            </a:endParaRPr>
          </a:p>
          <a:p>
            <a:pPr marL="799863" lvl="1" indent="-342799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latin typeface="Helvetica"/>
                <a:cs typeface="Helvetica"/>
              </a:rPr>
              <a:t>Time Machine (Mac), File History (Windows)</a:t>
            </a:r>
          </a:p>
          <a:p>
            <a:pPr lvl="1">
              <a:spcAft>
                <a:spcPts val="600"/>
              </a:spcAft>
            </a:pPr>
            <a:r>
              <a:rPr lang="en-US" sz="2600" dirty="0">
                <a:latin typeface="Helvetica"/>
                <a:cs typeface="Helvetica"/>
              </a:rPr>
              <a:t>    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USB flash drive       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Helvetica"/>
              <a:cs typeface="Helvetica"/>
            </a:endParaRPr>
          </a:p>
          <a:p>
            <a:pPr lvl="1">
              <a:spcAft>
                <a:spcPts val="600"/>
              </a:spcAft>
            </a:pPr>
            <a:endParaRPr lang="en-US" sz="2200" dirty="0">
              <a:latin typeface="Helvetica"/>
              <a:cs typeface="Helvetica"/>
            </a:endParaRPr>
          </a:p>
          <a:p>
            <a:pPr lvl="1">
              <a:spcAft>
                <a:spcPts val="600"/>
              </a:spcAft>
            </a:pPr>
            <a:endParaRPr lang="en-US" sz="22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Helvetica"/>
              <a:cs typeface="Helvetica"/>
            </a:endParaRPr>
          </a:p>
        </p:txBody>
      </p:sp>
      <p:pic>
        <p:nvPicPr>
          <p:cNvPr id="8" name="Picture 7" descr="Screen Shot 2017-10-24 at 1.01.2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02" y="2079488"/>
            <a:ext cx="2514600" cy="5715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594329"/>
              </p:ext>
            </p:extLst>
          </p:nvPr>
        </p:nvGraphicFramePr>
        <p:xfrm>
          <a:off x="280401" y="4405591"/>
          <a:ext cx="4195732" cy="17055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7866"/>
                <a:gridCol w="2097866"/>
              </a:tblGrid>
              <a:tr h="4736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SanDisk</a:t>
                      </a:r>
                      <a:endParaRPr lang="en-US" sz="200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Price ($) / GB</a:t>
                      </a:r>
                      <a:endParaRPr lang="en-US" sz="2000" dirty="0">
                        <a:latin typeface="Helvetica"/>
                        <a:cs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06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16 GB</a:t>
                      </a:r>
                      <a:endParaRPr lang="en-US" sz="200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0.44</a:t>
                      </a:r>
                      <a:endParaRPr lang="en-US" sz="2000" dirty="0">
                        <a:latin typeface="Helvetica"/>
                        <a:cs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06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32 GB</a:t>
                      </a:r>
                      <a:endParaRPr lang="en-US" sz="200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0.38</a:t>
                      </a:r>
                      <a:endParaRPr lang="en-US" sz="2000" dirty="0">
                        <a:latin typeface="Helvetica"/>
                        <a:cs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06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64 GB</a:t>
                      </a:r>
                      <a:endParaRPr lang="en-US" sz="200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0.25</a:t>
                      </a:r>
                      <a:endParaRPr lang="en-US" sz="2000" dirty="0">
                        <a:latin typeface="Helvetica"/>
                        <a:cs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365395" y="3667668"/>
            <a:ext cx="5123526" cy="707860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endParaRPr lang="en-US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External hard drive (HDD)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526487"/>
              </p:ext>
            </p:extLst>
          </p:nvPr>
        </p:nvGraphicFramePr>
        <p:xfrm>
          <a:off x="4684371" y="4413874"/>
          <a:ext cx="4199852" cy="14576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9926"/>
                <a:gridCol w="2099926"/>
              </a:tblGrid>
              <a:tr h="4653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Seagate</a:t>
                      </a:r>
                      <a:endParaRPr lang="en-US" sz="200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Price</a:t>
                      </a:r>
                      <a:r>
                        <a:rPr lang="en-US" sz="2000" baseline="0" dirty="0" smtClean="0">
                          <a:latin typeface="Helvetica"/>
                          <a:cs typeface="Helvetica"/>
                        </a:rPr>
                        <a:t> (</a:t>
                      </a:r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$) / GB</a:t>
                      </a:r>
                      <a:endParaRPr lang="en-US" sz="2000" dirty="0">
                        <a:latin typeface="Helvetica"/>
                        <a:cs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76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1 TB (1,000 GB)</a:t>
                      </a:r>
                      <a:endParaRPr lang="en-US" sz="200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0.06</a:t>
                      </a:r>
                      <a:endParaRPr lang="en-US" sz="2000" dirty="0">
                        <a:latin typeface="Helvetica"/>
                        <a:cs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46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2 TB (2,000 GB)</a:t>
                      </a:r>
                      <a:endParaRPr lang="en-US" sz="200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0.03</a:t>
                      </a:r>
                      <a:endParaRPr lang="en-US" sz="2000" dirty="0">
                        <a:latin typeface="Helvetica"/>
                        <a:cs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5" descr="imag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746" y="2096206"/>
            <a:ext cx="2338065" cy="63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316938"/>
            <a:ext cx="9144000" cy="822643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Helvetica"/>
                <a:cs typeface="Helvetica"/>
              </a:rPr>
              <a:t>File creation / submission</a:t>
            </a:r>
            <a:endParaRPr lang="en-US" sz="3800" b="1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563" y="1521153"/>
            <a:ext cx="817207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You must use </a:t>
            </a:r>
            <a:r>
              <a:rPr lang="en-US" sz="2200" dirty="0" err="1" smtClean="0">
                <a:latin typeface="Helvetica"/>
                <a:cs typeface="Helvetica"/>
              </a:rPr>
              <a:t>Powerpoint</a:t>
            </a:r>
            <a:r>
              <a:rPr lang="en-US" sz="2200" dirty="0" smtClean="0">
                <a:latin typeface="Helvetica"/>
                <a:cs typeface="Helvetica"/>
              </a:rPr>
              <a:t> (.</a:t>
            </a:r>
            <a:r>
              <a:rPr lang="en-US" sz="2200" dirty="0" err="1" smtClean="0">
                <a:latin typeface="Helvetica"/>
                <a:cs typeface="Helvetica"/>
              </a:rPr>
              <a:t>pptx</a:t>
            </a:r>
            <a:r>
              <a:rPr lang="en-US" sz="2200" dirty="0" smtClean="0">
                <a:latin typeface="Helvetica"/>
                <a:cs typeface="Helvetica"/>
              </a:rPr>
              <a:t>) or Adobe Acrobat (.</a:t>
            </a:r>
            <a:r>
              <a:rPr lang="en-US" sz="2200" dirty="0" err="1" smtClean="0">
                <a:latin typeface="Helvetica"/>
                <a:cs typeface="Helvetica"/>
              </a:rPr>
              <a:t>pdf</a:t>
            </a:r>
            <a:r>
              <a:rPr lang="en-US" sz="2200" dirty="0" smtClean="0">
                <a:latin typeface="Helvetica"/>
                <a:cs typeface="Helvetica"/>
              </a:rPr>
              <a:t>) to make your presentation (</a:t>
            </a:r>
            <a:r>
              <a:rPr lang="en-US" sz="2200" b="1" dirty="0" smtClean="0">
                <a:latin typeface="Helvetica"/>
                <a:cs typeface="Helvetica"/>
              </a:rPr>
              <a:t>NO</a:t>
            </a:r>
            <a:r>
              <a:rPr lang="en-US" sz="2200" dirty="0" smtClean="0">
                <a:latin typeface="Helvetica"/>
                <a:cs typeface="Helvetica"/>
              </a:rPr>
              <a:t> Keynote, </a:t>
            </a:r>
            <a:r>
              <a:rPr lang="en-US" sz="2200" dirty="0" err="1" smtClean="0">
                <a:latin typeface="Helvetica"/>
                <a:cs typeface="Helvetica"/>
              </a:rPr>
              <a:t>Prezi</a:t>
            </a:r>
            <a:r>
              <a:rPr lang="en-US" sz="2200" dirty="0" smtClean="0">
                <a:latin typeface="Helvetica"/>
                <a:cs typeface="Helvetica"/>
              </a:rPr>
              <a:t>, etc.)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 smtClean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Upload your .</a:t>
            </a:r>
            <a:r>
              <a:rPr lang="en-US" sz="2200" dirty="0" err="1" smtClean="0">
                <a:latin typeface="Helvetica"/>
                <a:cs typeface="Helvetica"/>
              </a:rPr>
              <a:t>pptx</a:t>
            </a:r>
            <a:r>
              <a:rPr lang="en-US" sz="2200" dirty="0" smtClean="0">
                <a:latin typeface="Helvetica"/>
                <a:cs typeface="Helvetica"/>
              </a:rPr>
              <a:t> or .</a:t>
            </a:r>
            <a:r>
              <a:rPr lang="en-US" sz="2200" dirty="0" err="1" smtClean="0">
                <a:latin typeface="Helvetica"/>
                <a:cs typeface="Helvetica"/>
              </a:rPr>
              <a:t>pdf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200" dirty="0">
                <a:latin typeface="Helvetica"/>
                <a:cs typeface="Helvetica"/>
              </a:rPr>
              <a:t>file </a:t>
            </a:r>
            <a:r>
              <a:rPr lang="en-US" sz="2200" dirty="0" smtClean="0">
                <a:latin typeface="Helvetica"/>
                <a:cs typeface="Helvetica"/>
              </a:rPr>
              <a:t>to </a:t>
            </a:r>
            <a:r>
              <a:rPr lang="en-US" sz="2200" dirty="0">
                <a:latin typeface="Helvetica"/>
                <a:cs typeface="Helvetica"/>
              </a:rPr>
              <a:t>the </a:t>
            </a:r>
            <a:r>
              <a:rPr lang="en-US" sz="2200" dirty="0" err="1">
                <a:latin typeface="Helvetica"/>
                <a:cs typeface="Helvetica"/>
              </a:rPr>
              <a:t>CourseWorks</a:t>
            </a:r>
            <a:r>
              <a:rPr lang="en-US" sz="2200" dirty="0">
                <a:latin typeface="Helvetica"/>
                <a:cs typeface="Helvetica"/>
              </a:rPr>
              <a:t> web page of EESC BC 3800/01 (under ‘shared files/mini conference’) before noon of the day of your </a:t>
            </a:r>
            <a:r>
              <a:rPr lang="en-US" sz="2200" dirty="0" smtClean="0">
                <a:latin typeface="Helvetica"/>
                <a:cs typeface="Helvetica"/>
              </a:rPr>
              <a:t>presentation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Use </a:t>
            </a:r>
            <a:r>
              <a:rPr lang="en-US" sz="2200" b="1" dirty="0" err="1">
                <a:latin typeface="Helvetica"/>
                <a:cs typeface="Helvetica"/>
              </a:rPr>
              <a:t>LastnameF.pptx</a:t>
            </a:r>
            <a:r>
              <a:rPr lang="en-US" sz="2200" dirty="0">
                <a:latin typeface="Helvetica"/>
                <a:cs typeface="Helvetica"/>
              </a:rPr>
              <a:t> </a:t>
            </a:r>
            <a:r>
              <a:rPr lang="en-US" sz="2200" dirty="0" smtClean="0">
                <a:latin typeface="Helvetica"/>
                <a:cs typeface="Helvetica"/>
              </a:rPr>
              <a:t>as the </a:t>
            </a:r>
            <a:r>
              <a:rPr lang="en-US" sz="2200" dirty="0">
                <a:latin typeface="Helvetica"/>
                <a:cs typeface="Helvetica"/>
              </a:rPr>
              <a:t>filename and </a:t>
            </a:r>
            <a:br>
              <a:rPr lang="en-US" sz="2200" dirty="0">
                <a:latin typeface="Helvetica"/>
                <a:cs typeface="Helvetica"/>
              </a:rPr>
            </a:br>
            <a:r>
              <a:rPr lang="en-US" sz="2200" dirty="0">
                <a:latin typeface="Helvetica"/>
                <a:cs typeface="Helvetica"/>
              </a:rPr>
              <a:t>add your </a:t>
            </a:r>
            <a:r>
              <a:rPr lang="en-US" sz="2200" dirty="0" smtClean="0">
                <a:latin typeface="Helvetica"/>
                <a:cs typeface="Helvetica"/>
              </a:rPr>
              <a:t>‘</a:t>
            </a:r>
            <a:r>
              <a:rPr lang="en-US" sz="2200" dirty="0" err="1" smtClean="0">
                <a:latin typeface="Helvetica"/>
                <a:cs typeface="Helvetica"/>
              </a:rPr>
              <a:t>Lastname</a:t>
            </a:r>
            <a:r>
              <a:rPr lang="en-US" sz="2200" dirty="0">
                <a:latin typeface="Helvetica"/>
                <a:cs typeface="Helvetica"/>
              </a:rPr>
              <a:t>, </a:t>
            </a:r>
            <a:r>
              <a:rPr lang="en-US" sz="2200" dirty="0" err="1" smtClean="0">
                <a:latin typeface="Helvetica"/>
                <a:cs typeface="Helvetica"/>
              </a:rPr>
              <a:t>Firstname</a:t>
            </a:r>
            <a:r>
              <a:rPr lang="en-US" sz="2200" dirty="0" smtClean="0">
                <a:latin typeface="Helvetica"/>
                <a:cs typeface="Helvetica"/>
              </a:rPr>
              <a:t>’</a:t>
            </a:r>
            <a:r>
              <a:rPr lang="en-US" sz="2200" dirty="0">
                <a:latin typeface="Helvetica"/>
                <a:cs typeface="Helvetica"/>
              </a:rPr>
              <a:t>  under ‘title’ when you post the </a:t>
            </a:r>
            <a:r>
              <a:rPr lang="en-US" sz="2200" dirty="0" smtClean="0">
                <a:latin typeface="Helvetica"/>
                <a:cs typeface="Helvetica"/>
              </a:rPr>
              <a:t>file</a:t>
            </a:r>
          </a:p>
          <a:p>
            <a:pPr lvl="2">
              <a:spcAft>
                <a:spcPts val="600"/>
              </a:spcAft>
            </a:pPr>
            <a:r>
              <a:rPr lang="en-US" sz="2200" dirty="0" smtClean="0">
                <a:latin typeface="Helvetica"/>
                <a:cs typeface="Helvetica"/>
              </a:rPr>
              <a:t>	e.g., filename: </a:t>
            </a:r>
            <a:r>
              <a:rPr lang="en-US" sz="2200" dirty="0" err="1" smtClean="0">
                <a:latin typeface="Helvetica"/>
                <a:cs typeface="Helvetica"/>
              </a:rPr>
              <a:t>GoodridgeB.pptx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</a:p>
          <a:p>
            <a:pPr marL="1199794" lvl="2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 smtClean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Please </a:t>
            </a:r>
            <a:r>
              <a:rPr lang="en-US" sz="2200" b="1" dirty="0" smtClean="0">
                <a:latin typeface="Helvetica"/>
                <a:cs typeface="Helvetica"/>
              </a:rPr>
              <a:t>DO NOT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200" dirty="0">
                <a:latin typeface="Helvetica"/>
                <a:cs typeface="Helvetica"/>
              </a:rPr>
              <a:t>bring your presentation on a </a:t>
            </a:r>
            <a:r>
              <a:rPr lang="en-US" sz="2200" dirty="0" smtClean="0">
                <a:latin typeface="Helvetica"/>
                <a:cs typeface="Helvetica"/>
              </a:rPr>
              <a:t>USB </a:t>
            </a:r>
            <a:r>
              <a:rPr lang="en-US" sz="2200" dirty="0">
                <a:latin typeface="Helvetica"/>
                <a:cs typeface="Helvetica"/>
              </a:rPr>
              <a:t>drive to class or download it from your mail account to the presentation computer in the </a:t>
            </a:r>
            <a:r>
              <a:rPr lang="en-US" sz="2200" dirty="0" smtClean="0">
                <a:latin typeface="Helvetica"/>
                <a:cs typeface="Helvetica"/>
              </a:rPr>
              <a:t>front</a:t>
            </a:r>
            <a:endParaRPr lang="en-US" sz="22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0" y="233286"/>
            <a:ext cx="1071934" cy="1071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45" y="140346"/>
            <a:ext cx="1241397" cy="12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149" y="363240"/>
            <a:ext cx="5870325" cy="677082"/>
          </a:xfrm>
          <a:prstGeom prst="rect">
            <a:avLst/>
          </a:prstGeom>
        </p:spPr>
        <p:txBody>
          <a:bodyPr wrap="none" lIns="91413" tIns="45707" rIns="91413" bIns="45707">
            <a:spAutoFit/>
          </a:bodyPr>
          <a:lstStyle/>
          <a:p>
            <a:r>
              <a:rPr lang="en-US" sz="3800" b="1" dirty="0">
                <a:latin typeface="Helvetica"/>
                <a:cs typeface="Helvetica"/>
              </a:rPr>
              <a:t>Mac-PC (in)compatibility</a:t>
            </a:r>
            <a:endParaRPr lang="en-US" sz="3800" dirty="0"/>
          </a:p>
        </p:txBody>
      </p:sp>
      <p:pic>
        <p:nvPicPr>
          <p:cNvPr id="4" name="Picture 3" descr="sad_finder_dock_icon_by_cporsdesig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313" y="155176"/>
            <a:ext cx="1373192" cy="137319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1429" y="-154900"/>
            <a:ext cx="1388720" cy="1951683"/>
            <a:chOff x="211429" y="0"/>
            <a:chExt cx="1388720" cy="1951683"/>
          </a:xfrm>
        </p:grpSpPr>
        <p:pic>
          <p:nvPicPr>
            <p:cNvPr id="5" name="Picture 4" descr="isad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283" y="122599"/>
              <a:ext cx="1096966" cy="164545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29397" y="1512878"/>
              <a:ext cx="1370752" cy="4388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1429" y="0"/>
              <a:ext cx="1370752" cy="386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29397" y="1740567"/>
            <a:ext cx="8698889" cy="4814112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Projection equipment at Barnard is PC-based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u="sng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u="sng" dirty="0">
                <a:latin typeface="Helvetica"/>
                <a:cs typeface="Helvetica"/>
              </a:rPr>
              <a:t>Common problems</a:t>
            </a:r>
            <a:r>
              <a:rPr lang="en-US" sz="2200" dirty="0">
                <a:latin typeface="Helvetica"/>
                <a:cs typeface="Helvetica"/>
              </a:rPr>
              <a:t>: fonts not recognized and images not transferred correctly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u="sng" dirty="0">
                <a:latin typeface="Helvetica"/>
                <a:cs typeface="Helvetica"/>
              </a:rPr>
              <a:t>Solutions</a:t>
            </a:r>
            <a:r>
              <a:rPr lang="en-US" sz="2200" dirty="0">
                <a:latin typeface="Helvetica"/>
                <a:cs typeface="Helvetica"/>
              </a:rPr>
              <a:t>: use common </a:t>
            </a:r>
            <a:r>
              <a:rPr lang="en-US" sz="2200" dirty="0" smtClean="0">
                <a:latin typeface="Helvetica"/>
                <a:cs typeface="Helvetica"/>
              </a:rPr>
              <a:t>fonts (e.g., </a:t>
            </a:r>
            <a:r>
              <a:rPr lang="en-US" sz="2200" dirty="0" smtClean="0">
                <a:latin typeface="Arial"/>
                <a:cs typeface="Arial"/>
              </a:rPr>
              <a:t>Arial</a:t>
            </a:r>
            <a:r>
              <a:rPr lang="en-US" sz="2200" dirty="0" smtClean="0">
                <a:latin typeface="Helvetica"/>
                <a:cs typeface="Helvetica"/>
              </a:rPr>
              <a:t>, </a:t>
            </a:r>
            <a:r>
              <a:rPr lang="en-US" sz="2200" dirty="0" smtClean="0">
                <a:latin typeface="Calibri"/>
                <a:cs typeface="Calibri"/>
              </a:rPr>
              <a:t>Calibri</a:t>
            </a:r>
            <a:r>
              <a:rPr lang="en-US" sz="2200" dirty="0" smtClean="0">
                <a:latin typeface="Helvetica"/>
                <a:cs typeface="Helvetica"/>
              </a:rPr>
              <a:t>) </a:t>
            </a:r>
            <a:r>
              <a:rPr lang="en-US" sz="2200" dirty="0">
                <a:latin typeface="Helvetica"/>
                <a:cs typeface="Helvetica"/>
              </a:rPr>
              <a:t>and common image formats (.</a:t>
            </a:r>
            <a:r>
              <a:rPr lang="en-US" sz="2200" dirty="0" err="1">
                <a:latin typeface="Helvetica"/>
                <a:cs typeface="Helvetica"/>
              </a:rPr>
              <a:t>png</a:t>
            </a:r>
            <a:r>
              <a:rPr lang="en-US" sz="2200" dirty="0">
                <a:latin typeface="Helvetica"/>
                <a:cs typeface="Helvetica"/>
              </a:rPr>
              <a:t>, .</a:t>
            </a:r>
            <a:r>
              <a:rPr lang="en-US" sz="2200" dirty="0" smtClean="0">
                <a:latin typeface="Helvetica"/>
                <a:cs typeface="Helvetica"/>
              </a:rPr>
              <a:t>jpg, .gif)</a:t>
            </a:r>
            <a:r>
              <a:rPr lang="en-US" sz="2200" dirty="0">
                <a:latin typeface="Helvetica"/>
                <a:cs typeface="Helvetica"/>
              </a:rPr>
              <a:t>, </a:t>
            </a:r>
            <a:r>
              <a:rPr lang="en-US" sz="2200" b="1" i="1" dirty="0">
                <a:latin typeface="Helvetica"/>
                <a:cs typeface="Helvetica"/>
              </a:rPr>
              <a:t>NOT</a:t>
            </a:r>
            <a:r>
              <a:rPr lang="en-US" sz="2200" dirty="0">
                <a:latin typeface="Helvetica"/>
                <a:cs typeface="Helvetica"/>
              </a:rPr>
              <a:t> .</a:t>
            </a:r>
            <a:r>
              <a:rPr lang="en-US" sz="2200" dirty="0" err="1">
                <a:latin typeface="Helvetica"/>
                <a:cs typeface="Helvetica"/>
              </a:rPr>
              <a:t>tif</a:t>
            </a:r>
            <a:r>
              <a:rPr lang="en-US" sz="2200" dirty="0">
                <a:latin typeface="Helvetica"/>
                <a:cs typeface="Helvetica"/>
              </a:rPr>
              <a:t> 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If using Mac, ensure that your </a:t>
            </a:r>
            <a:r>
              <a:rPr lang="en-US" sz="2200" dirty="0" err="1">
                <a:latin typeface="Helvetica"/>
                <a:cs typeface="Helvetica"/>
              </a:rPr>
              <a:t>Powerpoint</a:t>
            </a:r>
            <a:r>
              <a:rPr lang="en-US" sz="2200" dirty="0">
                <a:latin typeface="Helvetica"/>
                <a:cs typeface="Helvetica"/>
              </a:rPr>
              <a:t> looks ok on PC before giving your presentation  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Converting .</a:t>
            </a:r>
            <a:r>
              <a:rPr lang="en-US" sz="2200" dirty="0" err="1" smtClean="0">
                <a:latin typeface="Helvetica"/>
                <a:cs typeface="Helvetica"/>
              </a:rPr>
              <a:t>pptx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200" dirty="0">
                <a:latin typeface="Helvetica"/>
                <a:cs typeface="Helvetica"/>
              </a:rPr>
              <a:t>to .</a:t>
            </a:r>
            <a:r>
              <a:rPr lang="en-US" sz="2200" dirty="0" err="1">
                <a:latin typeface="Helvetica"/>
                <a:cs typeface="Helvetica"/>
              </a:rPr>
              <a:t>pdf</a:t>
            </a:r>
            <a:r>
              <a:rPr lang="en-US" sz="2200" dirty="0">
                <a:latin typeface="Helvetica"/>
                <a:cs typeface="Helvetica"/>
              </a:rPr>
              <a:t> (Adobe Acrobat) is another </a:t>
            </a:r>
            <a:r>
              <a:rPr lang="en-US" sz="2200" dirty="0" smtClean="0">
                <a:latin typeface="Helvetica"/>
                <a:cs typeface="Helvetica"/>
              </a:rPr>
              <a:t>option (but can’t use animation with this option)</a:t>
            </a:r>
            <a:endParaRPr lang="en-US" sz="2200" dirty="0">
              <a:latin typeface="Helvetica"/>
              <a:cs typeface="Helvetica"/>
            </a:endParaRPr>
          </a:p>
          <a:p>
            <a:pPr marL="742729" lvl="1" indent="-28566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113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7162" y="312161"/>
            <a:ext cx="6222723" cy="677082"/>
          </a:xfrm>
          <a:prstGeom prst="rect">
            <a:avLst/>
          </a:prstGeom>
        </p:spPr>
        <p:txBody>
          <a:bodyPr wrap="none" lIns="91413" tIns="45707" rIns="91413" bIns="45707">
            <a:spAutoFit/>
          </a:bodyPr>
          <a:lstStyle/>
          <a:p>
            <a:r>
              <a:rPr lang="en-US" sz="3800" b="1" dirty="0" err="1">
                <a:latin typeface="Helvetica"/>
                <a:cs typeface="Helvetica"/>
              </a:rPr>
              <a:t>Powerpoints</a:t>
            </a:r>
            <a:r>
              <a:rPr lang="en-US" sz="3800" b="1" dirty="0">
                <a:latin typeface="Helvetica"/>
                <a:cs typeface="Helvetica"/>
              </a:rPr>
              <a:t>: slide design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154888" y="1471282"/>
            <a:ext cx="8840917" cy="3046961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Use standard 4:3 slide format (the projector’s constraint)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Use simple slide background (monotone, no patterns)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Use same slide background throughout presentation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Dark text on light background is best for presentations in a smaller venue to a smaller audience with more ambient light (e.g., classroom) </a:t>
            </a:r>
          </a:p>
        </p:txBody>
      </p:sp>
    </p:spTree>
    <p:extLst>
      <p:ext uri="{BB962C8B-B14F-4D97-AF65-F5344CB8AC3E}">
        <p14:creationId xmlns:p14="http://schemas.microsoft.com/office/powerpoint/2010/main" val="23977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7162" y="312161"/>
            <a:ext cx="6222723" cy="677082"/>
          </a:xfrm>
          <a:prstGeom prst="rect">
            <a:avLst/>
          </a:prstGeom>
        </p:spPr>
        <p:txBody>
          <a:bodyPr wrap="none" lIns="91413" tIns="45707" rIns="91413" bIns="45707">
            <a:spAutoFit/>
          </a:bodyPr>
          <a:lstStyle/>
          <a:p>
            <a:r>
              <a:rPr lang="en-US" sz="3800" b="1" dirty="0" err="1">
                <a:solidFill>
                  <a:srgbClr val="F2F2F2"/>
                </a:solidFill>
                <a:latin typeface="Helvetica"/>
                <a:cs typeface="Helvetica"/>
              </a:rPr>
              <a:t>Powerpoints</a:t>
            </a:r>
            <a:r>
              <a:rPr lang="en-US" sz="3800" b="1" dirty="0">
                <a:solidFill>
                  <a:srgbClr val="F2F2F2"/>
                </a:solidFill>
                <a:latin typeface="Helvetica"/>
                <a:cs typeface="Helvetica"/>
              </a:rPr>
              <a:t>: slide design</a:t>
            </a:r>
            <a:endParaRPr lang="en-US" sz="3800" dirty="0">
              <a:solidFill>
                <a:srgbClr val="F2F2F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888" y="1455791"/>
            <a:ext cx="8840917" cy="4370400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Use standard 4:3 slide format (the projector’s constraint)</a:t>
            </a:r>
          </a:p>
          <a:p>
            <a:pPr lvl="1">
              <a:spcAft>
                <a:spcPts val="600"/>
              </a:spcAft>
            </a:pPr>
            <a:endParaRPr lang="en-US" sz="1000" dirty="0" smtClean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Use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simple slide background (monotone, no patterns)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Use same slide background throughout presentation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Dark text (black) on light background (white) best for presentations with smaller venue/audience with more ambient light (e.g., classroom) 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Light text (white or light gray) on dark background (dark blue or black) best for presentations with larger venue/audience with less ambient light (e.g., conference)</a:t>
            </a:r>
          </a:p>
        </p:txBody>
      </p:sp>
    </p:spTree>
    <p:extLst>
      <p:ext uri="{BB962C8B-B14F-4D97-AF65-F5344CB8AC3E}">
        <p14:creationId xmlns:p14="http://schemas.microsoft.com/office/powerpoint/2010/main" val="28263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0792" y="305695"/>
            <a:ext cx="4597315" cy="677082"/>
          </a:xfrm>
          <a:prstGeom prst="rect">
            <a:avLst/>
          </a:prstGeom>
        </p:spPr>
        <p:txBody>
          <a:bodyPr wrap="none" lIns="91413" tIns="45707" rIns="91413" bIns="45707">
            <a:spAutoFit/>
          </a:bodyPr>
          <a:lstStyle/>
          <a:p>
            <a:r>
              <a:rPr lang="en-US" sz="3800" b="1" dirty="0" err="1">
                <a:latin typeface="Helvetica"/>
                <a:cs typeface="Helvetica"/>
              </a:rPr>
              <a:t>Powerpoints</a:t>
            </a:r>
            <a:r>
              <a:rPr lang="en-US" sz="3800" b="1" dirty="0">
                <a:latin typeface="Helvetica"/>
                <a:cs typeface="Helvetica"/>
              </a:rPr>
              <a:t>: fonts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190895" y="1383812"/>
            <a:ext cx="8774941" cy="4662788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In general, fonts should not be smaller than </a:t>
            </a:r>
            <a:r>
              <a:rPr lang="en-US" b="1" dirty="0">
                <a:latin typeface="Helvetica"/>
                <a:cs typeface="Helvetica"/>
              </a:rPr>
              <a:t>18 point</a:t>
            </a:r>
            <a:r>
              <a:rPr lang="en-US" sz="2200" b="1" dirty="0">
                <a:latin typeface="Helvetica"/>
                <a:cs typeface="Helvetica"/>
              </a:rPr>
              <a:t> </a:t>
            </a:r>
            <a:r>
              <a:rPr lang="en-US" sz="2200" dirty="0">
                <a:latin typeface="Helvetica"/>
                <a:cs typeface="Helvetica"/>
              </a:rPr>
              <a:t>or larger than </a:t>
            </a:r>
            <a:r>
              <a:rPr lang="en-US" sz="4400" dirty="0">
                <a:latin typeface="Helvetica"/>
                <a:cs typeface="Helvetica"/>
              </a:rPr>
              <a:t>44 point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Use only one font style throughout presentation 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Use </a:t>
            </a:r>
            <a:r>
              <a:rPr lang="en-US" sz="2200" b="1" dirty="0">
                <a:latin typeface="Helvetica"/>
                <a:cs typeface="Helvetica"/>
              </a:rPr>
              <a:t>sans serif</a:t>
            </a:r>
            <a:r>
              <a:rPr lang="en-US" sz="2200" dirty="0">
                <a:latin typeface="Helvetica"/>
                <a:cs typeface="Helvetica"/>
              </a:rPr>
              <a:t>, not </a:t>
            </a:r>
            <a:r>
              <a:rPr lang="en-US" sz="2200" b="1" dirty="0">
                <a:latin typeface="Helvetica"/>
                <a:cs typeface="Helvetica"/>
              </a:rPr>
              <a:t>serif</a:t>
            </a:r>
            <a:r>
              <a:rPr lang="en-US" sz="2200" dirty="0">
                <a:latin typeface="Helvetica"/>
                <a:cs typeface="Helvetica"/>
              </a:rPr>
              <a:t> </a:t>
            </a:r>
            <a:r>
              <a:rPr lang="en-US" sz="2200" dirty="0" smtClean="0">
                <a:latin typeface="Helvetica"/>
                <a:cs typeface="Helvetica"/>
              </a:rPr>
              <a:t>fonts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" dirty="0">
              <a:latin typeface="Helvetica"/>
              <a:cs typeface="Helvetica"/>
            </a:endParaRPr>
          </a:p>
          <a:p>
            <a:pPr marL="1256927" lvl="2" indent="-342799">
              <a:spcAft>
                <a:spcPts val="600"/>
              </a:spcAft>
              <a:buFont typeface="Courier New"/>
              <a:buChar char="o"/>
            </a:pPr>
            <a:r>
              <a:rPr lang="en-US" sz="2200" dirty="0">
                <a:latin typeface="Helvetica"/>
                <a:cs typeface="Helvetica"/>
              </a:rPr>
              <a:t>Sans serif (e.g., </a:t>
            </a:r>
            <a:r>
              <a:rPr lang="en-US" sz="2200" dirty="0" smtClean="0">
                <a:latin typeface="Helvetica"/>
                <a:cs typeface="Helvetica"/>
              </a:rPr>
              <a:t>Calibri)</a:t>
            </a:r>
            <a:r>
              <a:rPr lang="en-US" sz="2200" dirty="0">
                <a:latin typeface="Helvetica"/>
                <a:cs typeface="Helvetica"/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			The quick fox jumped over the lazy </a:t>
            </a:r>
            <a:r>
              <a:rPr lang="en-US" sz="2800" dirty="0" smtClean="0">
                <a:latin typeface="Calibri"/>
                <a:cs typeface="Calibri"/>
              </a:rPr>
              <a:t>dog</a:t>
            </a:r>
          </a:p>
          <a:p>
            <a:pPr lvl="1">
              <a:spcAft>
                <a:spcPts val="600"/>
              </a:spcAft>
            </a:pPr>
            <a:endParaRPr lang="en-US" sz="400" dirty="0">
              <a:latin typeface="Calibri"/>
              <a:cs typeface="Calibri"/>
            </a:endParaRPr>
          </a:p>
          <a:p>
            <a:pPr marL="1256927" lvl="2" indent="-342799">
              <a:spcAft>
                <a:spcPts val="600"/>
              </a:spcAft>
              <a:buFont typeface="Courier New"/>
              <a:buChar char="o"/>
            </a:pPr>
            <a:r>
              <a:rPr lang="en-US" sz="2200" dirty="0">
                <a:latin typeface="Helvetica"/>
                <a:cs typeface="Helvetica"/>
              </a:rPr>
              <a:t>Serif (e.g., Times New Roman): 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latin typeface="Times New Roman"/>
                <a:cs typeface="Times New Roman"/>
              </a:rPr>
              <a:t>			The quick fox jumped over the lazy dog</a:t>
            </a:r>
          </a:p>
          <a:p>
            <a:pPr lvl="1">
              <a:spcAft>
                <a:spcPts val="600"/>
              </a:spcAft>
            </a:pPr>
            <a:endParaRPr lang="en-US" sz="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50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5198" y="264902"/>
            <a:ext cx="4272995" cy="677082"/>
          </a:xfrm>
          <a:prstGeom prst="rect">
            <a:avLst/>
          </a:prstGeom>
        </p:spPr>
        <p:txBody>
          <a:bodyPr wrap="none" lIns="91413" tIns="45707" rIns="91413" bIns="45707">
            <a:spAutoFit/>
          </a:bodyPr>
          <a:lstStyle/>
          <a:p>
            <a:r>
              <a:rPr lang="en-US" sz="3800" b="1" dirty="0" err="1">
                <a:latin typeface="Helvetica"/>
                <a:cs typeface="Helvetica"/>
              </a:rPr>
              <a:t>Powerpoints</a:t>
            </a:r>
            <a:r>
              <a:rPr lang="en-US" sz="3800" b="1" dirty="0">
                <a:latin typeface="Helvetica"/>
                <a:cs typeface="Helvetica"/>
              </a:rPr>
              <a:t>: text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146726" y="1036946"/>
            <a:ext cx="8738807" cy="4893621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Use text sparingly, with sentences typically no longer than two </a:t>
            </a:r>
            <a:r>
              <a:rPr lang="en-US" sz="2200" dirty="0" smtClean="0">
                <a:latin typeface="Helvetica"/>
                <a:cs typeface="Helvetica"/>
              </a:rPr>
              <a:t>lines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" dirty="0" smtClean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Bullet points help organize information into discrete talking points</a:t>
            </a:r>
          </a:p>
          <a:p>
            <a:pPr lvl="1">
              <a:spcAft>
                <a:spcPts val="600"/>
              </a:spcAft>
            </a:pPr>
            <a:endParaRPr lang="en-US" sz="200" dirty="0">
              <a:latin typeface="Helvetica"/>
              <a:cs typeface="Helvetica"/>
            </a:endParaRP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For slides with multiple points of discussion, reveal each point one at a time </a:t>
            </a:r>
            <a:r>
              <a:rPr lang="en-US" sz="2200" dirty="0" smtClean="0">
                <a:latin typeface="Helvetica"/>
                <a:cs typeface="Helvetica"/>
              </a:rPr>
              <a:t>(Animations </a:t>
            </a:r>
            <a:r>
              <a:rPr lang="en-US" sz="2200" dirty="0">
                <a:latin typeface="Helvetica"/>
                <a:cs typeface="Helvetica"/>
              </a:rPr>
              <a:t>in </a:t>
            </a:r>
            <a:r>
              <a:rPr lang="en-US" sz="2200" dirty="0" err="1">
                <a:latin typeface="Helvetica"/>
                <a:cs typeface="Helvetica"/>
              </a:rPr>
              <a:t>Powerpoint</a:t>
            </a:r>
            <a:r>
              <a:rPr lang="en-US" sz="2200" dirty="0">
                <a:latin typeface="Helvetica"/>
                <a:cs typeface="Helvetica"/>
              </a:rPr>
              <a:t>)</a:t>
            </a:r>
          </a:p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" dirty="0">
              <a:latin typeface="Helvetica"/>
              <a:cs typeface="Helvetica"/>
            </a:endParaRPr>
          </a:p>
          <a:p>
            <a:pPr marL="1199793" lvl="2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Keeps audience focused on each point and your speaking</a:t>
            </a:r>
          </a:p>
          <a:p>
            <a:pPr marL="1199793" lvl="2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" dirty="0">
              <a:latin typeface="Helvetica"/>
              <a:cs typeface="Helvetica"/>
            </a:endParaRPr>
          </a:p>
          <a:p>
            <a:pPr marL="1199793" lvl="2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Prevents audience from reading ahead and becoming distracted</a:t>
            </a:r>
          </a:p>
          <a:p>
            <a:pPr marL="1199793" lvl="2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" dirty="0">
              <a:latin typeface="Helvetica"/>
              <a:cs typeface="Helvetica"/>
            </a:endParaRPr>
          </a:p>
          <a:p>
            <a:pPr marL="1199793" lvl="2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Distraction happens, focus instead on the audience members rapt by your talk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969" y="5831077"/>
            <a:ext cx="4572000" cy="430861"/>
          </a:xfrm>
          <a:prstGeom prst="rect">
            <a:avLst/>
          </a:prstGeom>
        </p:spPr>
        <p:txBody>
          <a:bodyPr lIns="91413" tIns="45707" rIns="91413" bIns="45707">
            <a:spAutoFit/>
          </a:bodyPr>
          <a:lstStyle/>
          <a:p>
            <a:pPr marL="742729" lvl="1" indent="-2856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Use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9209" y="5831077"/>
            <a:ext cx="2394415" cy="430861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2200" dirty="0">
                <a:latin typeface="Helvetica"/>
                <a:cs typeface="Helvetica"/>
              </a:rPr>
              <a:t>animations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6719" y="5831077"/>
            <a:ext cx="2394415" cy="430861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2200" dirty="0">
                <a:latin typeface="Helvetica"/>
                <a:cs typeface="Helvetica"/>
              </a:rPr>
              <a:t>judiciously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0946" y="5847452"/>
            <a:ext cx="5838134" cy="430861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sz="2200" dirty="0">
                <a:latin typeface="Helvetica"/>
                <a:cs typeface="Helvetica"/>
              </a:rPr>
              <a:t>: simple is best (e.g., ‘appear’, ‘fade’)</a:t>
            </a:r>
          </a:p>
        </p:txBody>
      </p:sp>
    </p:spTree>
    <p:extLst>
      <p:ext uri="{BB962C8B-B14F-4D97-AF65-F5344CB8AC3E}">
        <p14:creationId xmlns:p14="http://schemas.microsoft.com/office/powerpoint/2010/main" val="409098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298251"/>
            <a:ext cx="9144000" cy="822643"/>
          </a:xfrm>
        </p:spPr>
        <p:txBody>
          <a:bodyPr>
            <a:normAutofit/>
          </a:bodyPr>
          <a:lstStyle/>
          <a:p>
            <a:r>
              <a:rPr lang="en-US" sz="3800" b="1" dirty="0" err="1" smtClean="0">
                <a:latin typeface="Helvetica"/>
                <a:cs typeface="Helvetica"/>
              </a:rPr>
              <a:t>Powerpoints</a:t>
            </a:r>
            <a:r>
              <a:rPr lang="en-US" sz="3800" b="1" dirty="0" smtClean="0">
                <a:latin typeface="Helvetica"/>
                <a:cs typeface="Helvetica"/>
              </a:rPr>
              <a:t>: high </a:t>
            </a:r>
            <a:r>
              <a:rPr lang="en-US" sz="3800" b="1" dirty="0">
                <a:latin typeface="Helvetica"/>
                <a:cs typeface="Helvetica"/>
              </a:rPr>
              <a:t>quality images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738" y="1223060"/>
            <a:ext cx="8670614" cy="6484825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marL="1199793" lvl="2" indent="-28566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Journal </a:t>
            </a:r>
            <a:r>
              <a:rPr lang="en-US" sz="2200" dirty="0">
                <a:latin typeface="Helvetica"/>
                <a:cs typeface="Helvetica"/>
              </a:rPr>
              <a:t>websites (e.g., </a:t>
            </a:r>
            <a:r>
              <a:rPr lang="en-US" sz="2200" dirty="0">
                <a:latin typeface="Helvetica"/>
                <a:cs typeface="Helvetica"/>
                <a:hlinkClick r:id="rId2"/>
              </a:rPr>
              <a:t>Science paper</a:t>
            </a:r>
            <a:r>
              <a:rPr lang="en-US" sz="2200" dirty="0" smtClean="0">
                <a:latin typeface="Helvetica"/>
                <a:cs typeface="Helvetica"/>
              </a:rPr>
              <a:t>)</a:t>
            </a:r>
          </a:p>
          <a:p>
            <a:pPr marL="1199793" lvl="2" indent="-28566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" dirty="0">
              <a:latin typeface="Helvetica"/>
              <a:cs typeface="Helvetica"/>
            </a:endParaRPr>
          </a:p>
          <a:p>
            <a:pPr marL="1199793" lvl="2" indent="-28566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/>
                <a:cs typeface="Helvetica"/>
              </a:rPr>
              <a:t>PDFs of scientific </a:t>
            </a:r>
            <a:r>
              <a:rPr lang="en-US" sz="2200" dirty="0" smtClean="0">
                <a:latin typeface="Helvetica"/>
                <a:cs typeface="Helvetica"/>
              </a:rPr>
              <a:t>papers</a:t>
            </a:r>
          </a:p>
          <a:p>
            <a:pPr marL="2171157" lvl="4" indent="-342900">
              <a:lnSpc>
                <a:spcPct val="110000"/>
              </a:lnSpc>
              <a:spcAft>
                <a:spcPts val="600"/>
              </a:spcAft>
              <a:buFont typeface="Courier New"/>
              <a:buChar char="o"/>
            </a:pPr>
            <a:r>
              <a:rPr lang="en-US" sz="2200" dirty="0" smtClean="0">
                <a:latin typeface="Helvetica"/>
                <a:cs typeface="Helvetica"/>
              </a:rPr>
              <a:t>“Acrobat Reader” </a:t>
            </a:r>
            <a:r>
              <a:rPr lang="en-US" sz="2200" dirty="0" smtClean="0">
                <a:latin typeface="Helvetica"/>
                <a:cs typeface="Helvetica"/>
                <a:sym typeface="Wingdings"/>
              </a:rPr>
              <a:t> “Preferences”  “General”  “Use fixed resolution for Snapshot tool images”</a:t>
            </a:r>
          </a:p>
          <a:p>
            <a:pPr marL="2171157" lvl="4" indent="-342900">
              <a:lnSpc>
                <a:spcPct val="110000"/>
              </a:lnSpc>
              <a:spcAft>
                <a:spcPts val="600"/>
              </a:spcAft>
              <a:buFont typeface="Courier New"/>
              <a:buChar char="o"/>
            </a:pPr>
            <a:r>
              <a:rPr lang="en-US" sz="2200" dirty="0" smtClean="0">
                <a:latin typeface="Helvetica"/>
                <a:cs typeface="Helvetica"/>
                <a:sym typeface="Wingdings"/>
              </a:rPr>
              <a:t>Set to 150 pixels/inch (max capability)</a:t>
            </a:r>
            <a:endParaRPr lang="en-US" sz="2200" dirty="0">
              <a:latin typeface="Helvetica"/>
              <a:cs typeface="Helvetica"/>
            </a:endParaRPr>
          </a:p>
          <a:p>
            <a:pPr marL="2171055" lvl="4" indent="-342799">
              <a:lnSpc>
                <a:spcPct val="110000"/>
              </a:lnSpc>
              <a:spcAft>
                <a:spcPts val="600"/>
              </a:spcAft>
              <a:buFont typeface="Courier New"/>
              <a:buChar char="o"/>
            </a:pPr>
            <a:r>
              <a:rPr lang="en-US" sz="2200" dirty="0">
                <a:latin typeface="Helvetica"/>
                <a:cs typeface="Helvetica"/>
              </a:rPr>
              <a:t>Under “Edit” </a:t>
            </a:r>
            <a:r>
              <a:rPr lang="en-US" sz="2200" dirty="0">
                <a:latin typeface="Helvetica"/>
                <a:cs typeface="Helvetica"/>
                <a:sym typeface="Wingdings"/>
              </a:rPr>
              <a:t> “Take a Snapshot</a:t>
            </a:r>
            <a:r>
              <a:rPr lang="en-US" sz="2200" dirty="0" smtClean="0">
                <a:latin typeface="Helvetica"/>
                <a:cs typeface="Helvetica"/>
                <a:sym typeface="Wingdings"/>
              </a:rPr>
              <a:t>”</a:t>
            </a:r>
          </a:p>
          <a:p>
            <a:pPr marL="2171055" lvl="4" indent="-342799">
              <a:lnSpc>
                <a:spcPct val="110000"/>
              </a:lnSpc>
              <a:spcAft>
                <a:spcPts val="600"/>
              </a:spcAft>
              <a:buFont typeface="Courier New"/>
              <a:buChar char="o"/>
            </a:pPr>
            <a:r>
              <a:rPr lang="en-US" sz="2200" dirty="0" smtClean="0">
                <a:latin typeface="Helvetica"/>
                <a:cs typeface="Helvetica"/>
                <a:sym typeface="Wingdings"/>
              </a:rPr>
              <a:t>Drag </a:t>
            </a:r>
            <a:r>
              <a:rPr lang="en-US" sz="2200" dirty="0">
                <a:latin typeface="Helvetica"/>
                <a:cs typeface="Helvetica"/>
                <a:sym typeface="Wingdings"/>
              </a:rPr>
              <a:t>box around desired image</a:t>
            </a:r>
          </a:p>
          <a:p>
            <a:pPr marL="2171055" lvl="4" indent="-342799">
              <a:lnSpc>
                <a:spcPct val="110000"/>
              </a:lnSpc>
              <a:spcAft>
                <a:spcPts val="600"/>
              </a:spcAft>
              <a:buFont typeface="Courier New"/>
              <a:buChar char="o"/>
            </a:pPr>
            <a:r>
              <a:rPr lang="en-US" sz="2200" dirty="0" smtClean="0">
                <a:latin typeface="Helvetica"/>
                <a:cs typeface="Helvetica"/>
                <a:sym typeface="Wingdings"/>
              </a:rPr>
              <a:t>Release mouse button and area </a:t>
            </a:r>
            <a:r>
              <a:rPr lang="en-US" sz="2200" dirty="0">
                <a:latin typeface="Helvetica"/>
                <a:cs typeface="Helvetica"/>
                <a:sym typeface="Wingdings"/>
              </a:rPr>
              <a:t>is copied, allowing </a:t>
            </a:r>
            <a:r>
              <a:rPr lang="en-US" sz="2200" dirty="0" smtClean="0">
                <a:latin typeface="Helvetica"/>
                <a:cs typeface="Helvetica"/>
                <a:sym typeface="Wingdings"/>
              </a:rPr>
              <a:t>for paste into .</a:t>
            </a:r>
            <a:r>
              <a:rPr lang="en-US" sz="2200" dirty="0" err="1" smtClean="0">
                <a:latin typeface="Helvetica"/>
                <a:cs typeface="Helvetica"/>
                <a:sym typeface="Wingdings"/>
              </a:rPr>
              <a:t>pptx</a:t>
            </a:r>
            <a:endParaRPr lang="en-US" sz="2200" dirty="0" smtClean="0">
              <a:latin typeface="Helvetica"/>
              <a:cs typeface="Helvetica"/>
              <a:sym typeface="Wingdings"/>
            </a:endParaRPr>
          </a:p>
          <a:p>
            <a:pPr marL="2171055" lvl="4" indent="-342799">
              <a:lnSpc>
                <a:spcPct val="110000"/>
              </a:lnSpc>
              <a:spcAft>
                <a:spcPts val="600"/>
              </a:spcAft>
              <a:buFont typeface="Courier New"/>
              <a:buChar char="o"/>
            </a:pPr>
            <a:endParaRPr lang="en-US" sz="400" dirty="0">
              <a:latin typeface="Helvetica"/>
              <a:cs typeface="Helvetica"/>
              <a:sym typeface="Wingdings"/>
            </a:endParaRPr>
          </a:p>
          <a:p>
            <a:pPr marL="1256927" lvl="2" indent="-342799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Scans </a:t>
            </a:r>
            <a:r>
              <a:rPr lang="en-US" sz="2200" dirty="0">
                <a:latin typeface="Helvetica"/>
                <a:cs typeface="Helvetica"/>
              </a:rPr>
              <a:t>from printed </a:t>
            </a:r>
            <a:r>
              <a:rPr lang="en-US" sz="2200" dirty="0" smtClean="0">
                <a:latin typeface="Helvetica"/>
                <a:cs typeface="Helvetica"/>
              </a:rPr>
              <a:t>materials</a:t>
            </a:r>
          </a:p>
          <a:p>
            <a:pPr marL="1256927" lvl="2" indent="-342799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endParaRPr lang="en-US" sz="400" dirty="0">
              <a:latin typeface="Helvetica"/>
              <a:cs typeface="Helvetica"/>
            </a:endParaRPr>
          </a:p>
          <a:p>
            <a:pPr marL="1256927" lvl="2" indent="-342799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latin typeface="Helvetica"/>
                <a:cs typeface="Helvetica"/>
              </a:rPr>
              <a:t>Drawing tools in </a:t>
            </a:r>
            <a:r>
              <a:rPr lang="en-US" sz="2200" dirty="0" err="1">
                <a:latin typeface="Helvetica"/>
                <a:cs typeface="Helvetica"/>
              </a:rPr>
              <a:t>Powerpoint</a:t>
            </a:r>
            <a:r>
              <a:rPr lang="en-US" sz="2200" dirty="0">
                <a:latin typeface="Helvetica"/>
                <a:cs typeface="Helvetica"/>
              </a:rPr>
              <a:t> </a:t>
            </a:r>
          </a:p>
          <a:p>
            <a:pPr marL="1256927" lvl="2" indent="-342799">
              <a:spcAft>
                <a:spcPts val="600"/>
              </a:spcAft>
              <a:buFont typeface="Arial"/>
              <a:buChar char="•"/>
            </a:pPr>
            <a:endParaRPr lang="en-US" sz="2200" dirty="0">
              <a:latin typeface="Helvetica"/>
              <a:cs typeface="Helvetica"/>
            </a:endParaRPr>
          </a:p>
          <a:p>
            <a:pPr lvl="3">
              <a:spcAft>
                <a:spcPts val="600"/>
              </a:spcAft>
            </a:pPr>
            <a:endParaRPr lang="en-US" sz="2200" dirty="0">
              <a:latin typeface="Helvetica"/>
              <a:cs typeface="Helvetica"/>
              <a:sym typeface="Wingdings"/>
            </a:endParaRPr>
          </a:p>
          <a:p>
            <a:pPr lvl="3">
              <a:spcAft>
                <a:spcPts val="600"/>
              </a:spcAft>
            </a:pP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919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611</Words>
  <Application>Microsoft Office PowerPoint</Application>
  <PresentationFormat>On-screen Show (4:3)</PresentationFormat>
  <Paragraphs>119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Helvetica</vt:lpstr>
      <vt:lpstr>Times New Roman</vt:lpstr>
      <vt:lpstr>Wingdings</vt:lpstr>
      <vt:lpstr>Office Theme</vt:lpstr>
      <vt:lpstr>Powerpoint and other tech stuff </vt:lpstr>
      <vt:lpstr>File backup / transfer</vt:lpstr>
      <vt:lpstr>File creation / submission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Powerpoints: high quality images</vt:lpstr>
      <vt:lpstr>PowerPoint Presentation</vt:lpstr>
    </vt:vector>
  </TitlesOfParts>
  <Company>LDEO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Ducklow</dc:creator>
  <cp:lastModifiedBy>Martin Stute</cp:lastModifiedBy>
  <cp:revision>93</cp:revision>
  <dcterms:created xsi:type="dcterms:W3CDTF">2015-10-29T14:19:47Z</dcterms:created>
  <dcterms:modified xsi:type="dcterms:W3CDTF">2017-10-26T17:26:46Z</dcterms:modified>
</cp:coreProperties>
</file>