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theme/theme9.xml" ContentType="application/vnd.openxmlformats-officedocument.theme+xml"/>
  <Override PartName="/ppt/slideLayouts/slideLayout20.xml" ContentType="application/vnd.openxmlformats-officedocument.presentationml.slideLayout+xml"/>
  <Override PartName="/ppt/theme/theme10.xml" ContentType="application/vnd.openxmlformats-officedocument.theme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44" r:id="rId1"/>
    <p:sldMasterId id="2147483928" r:id="rId2"/>
    <p:sldMasterId id="2147483930" r:id="rId3"/>
    <p:sldMasterId id="2147483932" r:id="rId4"/>
    <p:sldMasterId id="2147483934" r:id="rId5"/>
    <p:sldMasterId id="2147483936" r:id="rId6"/>
    <p:sldMasterId id="2147483938" r:id="rId7"/>
    <p:sldMasterId id="2147483940" r:id="rId8"/>
    <p:sldMasterId id="2147483942" r:id="rId9"/>
    <p:sldMasterId id="2147483944" r:id="rId10"/>
    <p:sldMasterId id="2147483946" r:id="rId11"/>
    <p:sldMasterId id="2147483948" r:id="rId12"/>
  </p:sldMasterIdLst>
  <p:notesMasterIdLst>
    <p:notesMasterId r:id="rId67"/>
  </p:notesMasterIdLst>
  <p:handoutMasterIdLst>
    <p:handoutMasterId r:id="rId68"/>
  </p:handoutMasterIdLst>
  <p:sldIdLst>
    <p:sldId id="343" r:id="rId13"/>
    <p:sldId id="321" r:id="rId14"/>
    <p:sldId id="309" r:id="rId15"/>
    <p:sldId id="258" r:id="rId16"/>
    <p:sldId id="269" r:id="rId17"/>
    <p:sldId id="267" r:id="rId18"/>
    <p:sldId id="354" r:id="rId19"/>
    <p:sldId id="266" r:id="rId20"/>
    <p:sldId id="265" r:id="rId21"/>
    <p:sldId id="259" r:id="rId22"/>
    <p:sldId id="290" r:id="rId23"/>
    <p:sldId id="260" r:id="rId24"/>
    <p:sldId id="389" r:id="rId25"/>
    <p:sldId id="358" r:id="rId26"/>
    <p:sldId id="268" r:id="rId27"/>
    <p:sldId id="292" r:id="rId28"/>
    <p:sldId id="296" r:id="rId29"/>
    <p:sldId id="353" r:id="rId30"/>
    <p:sldId id="261" r:id="rId31"/>
    <p:sldId id="287" r:id="rId32"/>
    <p:sldId id="326" r:id="rId33"/>
    <p:sldId id="278" r:id="rId34"/>
    <p:sldId id="262" r:id="rId35"/>
    <p:sldId id="263" r:id="rId36"/>
    <p:sldId id="298" r:id="rId37"/>
    <p:sldId id="328" r:id="rId38"/>
    <p:sldId id="304" r:id="rId39"/>
    <p:sldId id="386" r:id="rId40"/>
    <p:sldId id="409" r:id="rId41"/>
    <p:sldId id="396" r:id="rId42"/>
    <p:sldId id="397" r:id="rId43"/>
    <p:sldId id="398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275" r:id="rId55"/>
    <p:sldId id="280" r:id="rId56"/>
    <p:sldId id="276" r:id="rId57"/>
    <p:sldId id="273" r:id="rId58"/>
    <p:sldId id="272" r:id="rId59"/>
    <p:sldId id="283" r:id="rId60"/>
    <p:sldId id="264" r:id="rId61"/>
    <p:sldId id="305" r:id="rId62"/>
    <p:sldId id="390" r:id="rId63"/>
    <p:sldId id="316" r:id="rId64"/>
    <p:sldId id="394" r:id="rId65"/>
    <p:sldId id="384" r:id="rId66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48A"/>
    <a:srgbClr val="9999FF"/>
    <a:srgbClr val="F18401"/>
    <a:srgbClr val="003399"/>
    <a:srgbClr val="D6A300"/>
    <a:srgbClr val="FF0000"/>
    <a:srgbClr val="FFFF99"/>
    <a:srgbClr val="009900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6866" autoAdjust="0"/>
  </p:normalViewPr>
  <p:slideViewPr>
    <p:cSldViewPr>
      <p:cViewPr varScale="1">
        <p:scale>
          <a:sx n="111" d="100"/>
          <a:sy n="111" d="100"/>
        </p:scale>
        <p:origin x="1620" y="102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7" d="100"/>
          <a:sy n="37" d="100"/>
        </p:scale>
        <p:origin x="-147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04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8097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Points to make in addition:</a:t>
            </a:r>
          </a:p>
          <a:p>
            <a:r>
              <a:rPr lang="en-US" dirty="0" smtClean="0">
                <a:latin typeface="Times New Roman" charset="0"/>
              </a:rPr>
              <a:t>- No reference slide!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031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8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3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64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Technical side of things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1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399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46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470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01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089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Depends on</a:t>
            </a:r>
            <a:r>
              <a:rPr lang="en-US" baseline="0" dirty="0" smtClean="0">
                <a:latin typeface="Times New Roman" charset="0"/>
              </a:rPr>
              <a:t> customs in the field, Earth scientists are viewed with suspicion if they wear a tie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47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Don’t just state the obvious: Introduction, methods,</a:t>
            </a:r>
            <a:r>
              <a:rPr lang="en-US" baseline="0" dirty="0" smtClean="0">
                <a:latin typeface="Times New Roman" charset="0"/>
              </a:rPr>
              <a:t> results, discussion, conclusions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58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44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89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773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12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879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36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00181-4020-904E-9CFD-703A7FCEAA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8562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12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26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8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You have really only understood</a:t>
            </a:r>
            <a:r>
              <a:rPr lang="en-US" baseline="0" dirty="0" smtClean="0">
                <a:latin typeface="Times New Roman" charset="0"/>
              </a:rPr>
              <a:t> something after you have successfully explained it to somebody who knows nothing about it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7295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Go</a:t>
            </a:r>
            <a:r>
              <a:rPr lang="en-US" baseline="0" dirty="0" smtClean="0">
                <a:latin typeface="Times New Roman" charset="0"/>
              </a:rPr>
              <a:t> to 49 then back to 43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433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97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57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7914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497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9008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77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1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8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55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polymerase chain reaction (</a:t>
            </a:r>
            <a:r>
              <a:rPr lang="en-US" i="1" dirty="0" smtClean="0"/>
              <a:t>PCR</a:t>
            </a:r>
            <a:r>
              <a:rPr lang="en-US" dirty="0" smtClean="0"/>
              <a:t>) is a technology in molecular biology used to amplify a single copy or a few copies of a piece of DNA across several orders of magnitude, generating thousands to millions of copies of a particular DNA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0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0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Explain axes on the figure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28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D688B1-545B-4ED4-BAD1-9A45A65A3BCE}" type="datetime1">
              <a:rPr lang="en-US" smtClean="0"/>
              <a:t>3/8/2018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0C77323-F3A5-274C-A611-5F253BD415EB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B93CA9-0E42-4DE8-A3FA-6BAFC8896031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7969B-8D76-0547-B251-0713ACA6B4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40913C02-992D-4621-8CB2-149A87E2EA71}" type="datetime1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85B51BC1-2741-7D40-BBF6-1917985682BF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7A32F1-8FEA-47EE-879B-45C1A059BBC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607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84DAF-D24B-4995-B7B0-BAB1EE250FB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3/8/2018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D88D-1A38-DC41-BC7A-D5EA1658C4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40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1C972-9A33-491B-84E9-F8482B2082F6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3/8/2018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91C09-E222-184C-A5AD-25F0533B90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94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EF60-B028-4797-B799-DDB1AA71DAC4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3/8/2018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2E495-F0BE-4631-A046-51724839DA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762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444E18-7533-4F70-9FDF-62E0192FE298}" type="datetime1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3/8/2018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61188B-CFE2-46E2-81F0-23A686BD026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051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DCC7B4-F17E-463B-B262-04C1B19B913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2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E84DB-AF49-4F53-8BAE-2E8A1A376AF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92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0F2C8-D4A3-4F83-AA0D-BD00448DA27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53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C999B-5B58-41D2-89AA-29FAE973B0C3}" type="datetime1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A9E93-1FA0-C440-8957-6FC8E4746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E8CDC-8FCE-4249-84FE-44D53989B0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559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5608BC-DDED-4D3E-AE07-E34A8816F4E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3980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77C6E-88FF-4821-813F-E0DD777EA99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3/8/2018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A324-621D-1A49-AA59-C3EF268010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5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B9C7EA-410D-4952-AA57-6719403EE75D}" type="datetime1">
              <a:rPr lang="en-US" smtClean="0"/>
              <a:t>3/8/2018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B7C02F9-B2E4-0645-A4D2-49174F07EA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585E1E-D111-4AA3-93A7-9704EDBEEEAD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7E1E6F-ADC2-354D-8BF9-2687879F0ED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1E582-3C03-465A-BAEC-97B665E344C4}" type="datetime1">
              <a:rPr lang="en-US" smtClean="0"/>
              <a:t>3/8/2018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CDB8A8-7B2E-B646-94CF-D6CAC885FE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B23312-9BA0-4EF6-A112-9F04649CBDD2}" type="datetime1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E84CB-9590-3A4C-8CE1-7ACFFAC8B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25F9A-373E-4E40-B291-CDFC16EAB1E4}" type="datetime1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BF192C-CECF-6F40-A70F-FBB4D7C24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4C46BC-D4B3-40F3-A0EC-3F4FFFFF7E85}" type="datetime1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13C9E-A450-4844-A3FF-FB28BE9D5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22CC4036-3A4E-48A6-AD0A-5A244C1BD105}" type="datetime1">
              <a:rPr lang="en-US" smtClean="0"/>
              <a:t>3/8/2018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BDABB4F2-67BA-854E-8EAD-5E9ADA82E2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0D942126-0480-4DDE-AB32-576E23D2DC19}" type="datetime1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F4AB355A-3136-EB4E-8919-D88DE8FF06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7" r:id="rId2"/>
    <p:sldLayoutId id="2147483922" r:id="rId3"/>
    <p:sldLayoutId id="2147483923" r:id="rId4"/>
    <p:sldLayoutId id="2147483924" r:id="rId5"/>
    <p:sldLayoutId id="2147483918" r:id="rId6"/>
    <p:sldLayoutId id="2147483925" r:id="rId7"/>
    <p:sldLayoutId id="2147483919" r:id="rId8"/>
    <p:sldLayoutId id="2147483926" r:id="rId9"/>
    <p:sldLayoutId id="2147483920" r:id="rId10"/>
    <p:sldLayoutId id="21474839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04DA3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C4652D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DA36E-0D37-4D40-A1A6-F4C12726076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F150-B5EE-AA4E-9C12-2CFE8D21B4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32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6BCB0-877A-4E34-AE55-39661BC6A67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F150-B5EE-AA4E-9C12-2CFE8D21B4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18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6C133-BFD6-43E9-8116-4152F94ABD5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FA324-621D-1A49-AA59-C3EF268010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15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F84F-0DF7-43D7-9B5E-D9C3F1DBE6D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F150-B5EE-AA4E-9C12-2CFE8D21B4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11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FA96731-FB50-4344-8866-07021AC463FE}" type="datetime1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3/8/2018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73C4119-DC89-7340-917C-7C8A96E5EDB6}" type="slidenum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49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EE5F9E1-EA37-44B3-8895-19F6DC1B0B07}" type="datetime1">
              <a:rPr lang="en-US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3/8/2018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BC0D873-19E0-5945-81F6-C51BD02759D1}" type="slidenum"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3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8EE6399-F0E2-45CB-B3C4-668D3A402D99}" type="datetime1">
              <a:rPr lang="en-US" smtClean="0">
                <a:solidFill>
                  <a:srgbClr val="000000"/>
                </a:solidFill>
                <a:latin typeface="Arial"/>
              </a:rPr>
              <a:t>3/8/2018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9DD5AF1-3DB6-4373-89FB-F502E348371C}" type="slidenum">
              <a:rPr lang="en-US">
                <a:solidFill>
                  <a:srgbClr val="000000"/>
                </a:solidFill>
                <a:latin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51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0642ED6-F1E8-469C-9328-0C1FCABE2499}" type="datetime1">
              <a:rPr lang="en-US" smtClean="0">
                <a:solidFill>
                  <a:srgbClr val="000000"/>
                </a:solidFill>
                <a:latin typeface="Arial"/>
              </a:rPr>
              <a:t>3/8/2018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F7DF5D2B-126E-4423-8AFB-380C29D3FC50}" type="slidenum">
              <a:rPr lang="en-US">
                <a:solidFill>
                  <a:srgbClr val="000000"/>
                </a:solidFill>
                <a:latin typeface="Arial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0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CB6E-9E2C-40A4-AF07-7C5BF680CD0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F150-B5EE-AA4E-9C12-2CFE8D21B4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5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94116-39CE-4131-B51B-ADEECCFB3F5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F150-B5EE-AA4E-9C12-2CFE8D21B4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755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7C2EB-C3AD-4EF8-8585-6FDB1638854B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3/8/2018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F150-B5EE-AA4E-9C12-2CFE8D21B40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58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rryfoxtheatre.com/theatre_specifications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thomas.edu/ced/auditorium/Auditorium-side%20view%20of%20stage-empty.jpg&amp;imgrefurl=http://www.thomas.edu/facilities/auditorium/index.htm&amp;h=1960&amp;w=3008&amp;sz=2525&amp;hl=en&amp;start=10&amp;tbnid=_4JfUh6Iz1JyCM:&amp;tbnh=98&amp;tbnw=150&amp;prev=/images?q=empty+auditorium&amp;svnum=10&amp;hl=en&amp;lr=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omas.edu/facilities/auditorium/index.htm" TargetMode="Externa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cni.ac.uk/.../netmanage/networkindex.htm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727299"/>
            <a:ext cx="7924800" cy="2971800"/>
          </a:xfrm>
        </p:spPr>
        <p:txBody>
          <a:bodyPr lIns="90488" tIns="44450" rIns="90488" bIns="4445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cap="none" dirty="0" smtClean="0">
                <a:solidFill>
                  <a:schemeClr val="tx1"/>
                </a:solidFill>
              </a:rPr>
              <a:t>Giving Research Presentations</a:t>
            </a:r>
            <a:r>
              <a:rPr lang="en-US" sz="7000" cap="none" dirty="0" smtClean="0">
                <a:solidFill>
                  <a:schemeClr val="tx1"/>
                </a:solidFill>
              </a:rPr>
              <a:t/>
            </a:r>
            <a:br>
              <a:rPr lang="en-US" sz="7000" cap="none" dirty="0" smtClean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>Stephanie </a:t>
            </a:r>
            <a:r>
              <a:rPr lang="en-US" sz="2400" cap="none" dirty="0" err="1" smtClean="0">
                <a:solidFill>
                  <a:schemeClr val="tx1"/>
                </a:solidFill>
              </a:rPr>
              <a:t>Pfirman</a:t>
            </a:r>
            <a:r>
              <a:rPr lang="en-US" sz="2400" cap="none" dirty="0" smtClean="0">
                <a:solidFill>
                  <a:schemeClr val="tx1"/>
                </a:solidFill>
              </a:rPr>
              <a:t>, Martin </a:t>
            </a:r>
            <a:r>
              <a:rPr lang="en-US" sz="2400" cap="none" dirty="0" err="1" smtClean="0">
                <a:solidFill>
                  <a:schemeClr val="tx1"/>
                </a:solidFill>
              </a:rPr>
              <a:t>Stute</a:t>
            </a:r>
            <a:r>
              <a:rPr lang="en-US" sz="2400" cap="none" dirty="0" smtClean="0">
                <a:solidFill>
                  <a:schemeClr val="tx1"/>
                </a:solidFill>
              </a:rPr>
              <a:t>, Hugh </a:t>
            </a:r>
            <a:r>
              <a:rPr lang="en-US" sz="2400" cap="none" dirty="0" err="1" smtClean="0">
                <a:solidFill>
                  <a:schemeClr val="tx1"/>
                </a:solidFill>
              </a:rPr>
              <a:t>Ducklow</a:t>
            </a:r>
            <a:r>
              <a:rPr lang="en-US" sz="2400" cap="none" dirty="0" smtClean="0">
                <a:solidFill>
                  <a:schemeClr val="tx1"/>
                </a:solidFill>
              </a:rPr>
              <a:t> and the </a:t>
            </a:r>
            <a:br>
              <a:rPr lang="en-US" sz="2400" cap="none" dirty="0" smtClean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>Environmental Science Senior Seminar Faculty and Students</a:t>
            </a:r>
            <a:r>
              <a:rPr lang="en-US" sz="2400" cap="none" dirty="0">
                <a:solidFill>
                  <a:schemeClr val="tx1"/>
                </a:solidFill>
              </a:rPr>
              <a:t/>
            </a:r>
            <a:br>
              <a:rPr lang="en-US" sz="2400" cap="none" dirty="0">
                <a:solidFill>
                  <a:schemeClr val="tx1"/>
                </a:solidFill>
              </a:rPr>
            </a:br>
            <a:r>
              <a:rPr lang="en-US" sz="2400" cap="none" dirty="0" smtClean="0">
                <a:solidFill>
                  <a:schemeClr val="tx1"/>
                </a:solidFill>
              </a:rPr>
              <a:t>Barnard College &amp; Columbia University</a:t>
            </a:r>
            <a:endParaRPr lang="en-US" sz="8800" cap="none" dirty="0">
              <a:solidFill>
                <a:schemeClr val="tx1"/>
              </a:solidFill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7984708" y="6400800"/>
            <a:ext cx="960519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 smtClean="0">
                <a:latin typeface="+mn-lt"/>
              </a:rPr>
              <a:t>3/7/2018</a:t>
            </a:r>
            <a:endParaRPr lang="en-US" sz="1400" dirty="0">
              <a:latin typeface="+mn-lt"/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"/>
            <a:ext cx="3448050" cy="2592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7323-F3A5-274C-A611-5F253BD415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Figures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05000"/>
            <a:ext cx="8229600" cy="42672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500" dirty="0"/>
              <a:t>‘1 figure </a:t>
            </a:r>
            <a:r>
              <a:rPr lang="en-US" sz="2500" dirty="0">
                <a:sym typeface="Symbol" charset="2"/>
              </a:rPr>
              <a:t></a:t>
            </a:r>
            <a:r>
              <a:rPr lang="en-US" sz="2500" dirty="0"/>
              <a:t> 1000 words’</a:t>
            </a:r>
          </a:p>
          <a:p>
            <a:pPr eaLnBrk="1" hangingPunct="1"/>
            <a:r>
              <a:rPr lang="en-US" sz="2500" dirty="0"/>
              <a:t>Figures should be readable, understandable, uncluttered</a:t>
            </a:r>
          </a:p>
          <a:p>
            <a:pPr eaLnBrk="1" hangingPunct="1"/>
            <a:r>
              <a:rPr lang="en-US" sz="2500" dirty="0"/>
              <a:t>Keep figures simple, use color logically for clarification</a:t>
            </a:r>
          </a:p>
          <a:p>
            <a:pPr lvl="1" eaLnBrk="1" hangingPunct="1"/>
            <a:r>
              <a:rPr lang="en-US" dirty="0">
                <a:solidFill>
                  <a:srgbClr val="9999FF"/>
                </a:solidFill>
              </a:rPr>
              <a:t>Blue = cold,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red = warm,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dark = little</a:t>
            </a:r>
            <a:r>
              <a:rPr lang="en-US" dirty="0">
                <a:solidFill>
                  <a:srgbClr val="B2B2B2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18401"/>
                </a:solidFill>
              </a:rPr>
              <a:t>bright = a lot</a:t>
            </a:r>
          </a:p>
          <a:p>
            <a:pPr lvl="1" eaLnBrk="1" hangingPunct="1"/>
            <a:r>
              <a:rPr lang="en-US" dirty="0">
                <a:solidFill>
                  <a:srgbClr val="FFFF00"/>
                </a:solidFill>
              </a:rPr>
              <a:t>Invisible color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Meaning</a:t>
            </a:r>
            <a:r>
              <a:rPr lang="en-US" dirty="0"/>
              <a:t> </a:t>
            </a:r>
            <a:r>
              <a:rPr lang="en-US" dirty="0">
                <a:solidFill>
                  <a:srgbClr val="009900"/>
                </a:solidFill>
              </a:rPr>
              <a:t>attached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</a:t>
            </a:r>
            <a:r>
              <a:rPr lang="en-US" dirty="0"/>
              <a:t> </a:t>
            </a:r>
            <a:r>
              <a:rPr lang="en-US" dirty="0">
                <a:solidFill>
                  <a:srgbClr val="009900"/>
                </a:solidFill>
              </a:rPr>
              <a:t>colors</a:t>
            </a:r>
            <a:r>
              <a:rPr lang="en-US" dirty="0"/>
              <a:t> </a:t>
            </a:r>
            <a:r>
              <a:rPr lang="en-US" dirty="0" smtClean="0"/>
              <a:t>(~10% of population is color blind) </a:t>
            </a:r>
          </a:p>
          <a:p>
            <a:pPr eaLnBrk="1" hangingPunct="1"/>
            <a:r>
              <a:rPr lang="en-US" sz="2500" dirty="0" smtClean="0"/>
              <a:t>Explain axes and variables</a:t>
            </a:r>
          </a:p>
          <a:p>
            <a:pPr eaLnBrk="1" hangingPunct="1"/>
            <a:r>
              <a:rPr lang="en-US" sz="2500" dirty="0" smtClean="0"/>
              <a:t>Include </a:t>
            </a:r>
            <a:r>
              <a:rPr lang="en-US" sz="2500" dirty="0"/>
              <a:t>reference for data and images on figure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5132388" y="6230938"/>
            <a:ext cx="37068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4572000" y="762000"/>
            <a:ext cx="4572000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solidFill>
                  <a:srgbClr val="FF0000"/>
                </a:solidFill>
                <a:latin typeface="Times" charset="0"/>
              </a:rPr>
              <a:t>Emk1 knockdown inhibits lumen formation in MDCK cells:</a:t>
            </a:r>
          </a:p>
          <a:p>
            <a:pPr eaLnBrk="0" hangingPunct="0"/>
            <a:endParaRPr lang="en-US" sz="1600" dirty="0">
              <a:solidFill>
                <a:srgbClr val="FF0000"/>
              </a:solidFill>
              <a:latin typeface="Times" charset="0"/>
            </a:endParaRPr>
          </a:p>
          <a:p>
            <a:pPr eaLnBrk="0" hangingPunct="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Times" charset="0"/>
              </a:rPr>
              <a:t>RT-PCR: EMK1 is effectively knocked down in MDCK cells 24 hours after transfection with P-SUPER (control) or P-SUPER-siEMK1 plasmid; knockdown confirmed on the right with antibodies to EMK1.</a:t>
            </a:r>
          </a:p>
          <a:p>
            <a:pPr eaLnBrk="0" hangingPunct="0">
              <a:buFontTx/>
              <a:buChar char="-"/>
            </a:pPr>
            <a:endParaRPr lang="en-US" sz="1600" dirty="0">
              <a:solidFill>
                <a:srgbClr val="FF0000"/>
              </a:solidFill>
              <a:latin typeface="Times" charset="0"/>
            </a:endParaRPr>
          </a:p>
          <a:p>
            <a:pPr eaLnBrk="0" hangingPunct="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Times" charset="0"/>
              </a:rPr>
              <a:t> Collagen overlay assay:  cells cultured 24 h on collagen I before being overlaid with additional collagen on the apical surface,  analyzed 24 h later. Note the lack of lumen in EMK1-KO cultures.</a:t>
            </a:r>
          </a:p>
          <a:p>
            <a:pPr eaLnBrk="0" hangingPunct="0">
              <a:buFontTx/>
              <a:buChar char="-"/>
            </a:pPr>
            <a:endParaRPr lang="en-US" sz="1600" dirty="0">
              <a:solidFill>
                <a:srgbClr val="FF0000"/>
              </a:solidFill>
              <a:latin typeface="Times" charset="0"/>
            </a:endParaRPr>
          </a:p>
          <a:p>
            <a:pPr eaLnBrk="0" hangingPunct="0"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imes" charset="0"/>
              </a:rPr>
              <a:t>Ca</a:t>
            </a:r>
            <a:r>
              <a:rPr lang="en-US" sz="1600" dirty="0">
                <a:solidFill>
                  <a:srgbClr val="FF0000"/>
                </a:solidFill>
                <a:latin typeface="Times" charset="0"/>
              </a:rPr>
              <a:t> switch: control or EMK1-KO cells were plated in low </a:t>
            </a:r>
            <a:r>
              <a:rPr lang="en-US" sz="1600" dirty="0" err="1">
                <a:solidFill>
                  <a:srgbClr val="FF0000"/>
                </a:solidFill>
                <a:latin typeface="Times" charset="0"/>
              </a:rPr>
              <a:t>Ca</a:t>
            </a:r>
            <a:r>
              <a:rPr lang="en-US" sz="1600" dirty="0">
                <a:solidFill>
                  <a:srgbClr val="FF0000"/>
                </a:solidFill>
                <a:latin typeface="Times" charset="0"/>
              </a:rPr>
              <a:t> medium 24 h upon transfection with </a:t>
            </a:r>
            <a:r>
              <a:rPr lang="en-US" sz="1600" dirty="0" err="1">
                <a:solidFill>
                  <a:srgbClr val="FF0000"/>
                </a:solidFill>
                <a:latin typeface="Times" charset="0"/>
              </a:rPr>
              <a:t>pSUPER</a:t>
            </a:r>
            <a:r>
              <a:rPr lang="en-US" sz="1600" dirty="0">
                <a:solidFill>
                  <a:srgbClr val="FF0000"/>
                </a:solidFill>
                <a:latin typeface="Times" charset="0"/>
              </a:rPr>
              <a:t> or </a:t>
            </a:r>
            <a:r>
              <a:rPr lang="en-US" sz="1600" dirty="0" err="1">
                <a:solidFill>
                  <a:srgbClr val="FF0000"/>
                </a:solidFill>
                <a:latin typeface="Times" charset="0"/>
              </a:rPr>
              <a:t>pSUPER</a:t>
            </a:r>
            <a:r>
              <a:rPr lang="en-US" sz="1600" dirty="0">
                <a:solidFill>
                  <a:srgbClr val="FF0000"/>
                </a:solidFill>
                <a:latin typeface="Times" charset="0"/>
              </a:rPr>
              <a:t>-KO. After 12 h, cultures were switched to normal medium for 24 h. Transmission EM of cells sectioned perpendicular to the substratum shows lack of microvilli in EMK1-KO cells.</a:t>
            </a:r>
            <a:endParaRPr lang="en-US" sz="1600" dirty="0">
              <a:solidFill>
                <a:schemeClr val="hlink"/>
              </a:solidFill>
              <a:latin typeface="Times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343400" y="5959475"/>
            <a:ext cx="4648200" cy="8223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http://www.fw.msu.edu/orgs/gso/documents/GSOWorkshopDocsSp2006/PresentationTipsinPowerPoint.ppt#428,1,Tips for Preparing and Giving  an Effective Scientific Presentation using </a:t>
            </a:r>
            <a:r>
              <a:rPr lang="en-US" sz="1200" dirty="0" err="1"/>
              <a:t>Powerpoint</a:t>
            </a:r>
            <a:endParaRPr lang="en-US" sz="1200" dirty="0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019550" cy="67056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2209800"/>
            <a:ext cx="4419600" cy="22775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100" dirty="0" smtClean="0"/>
              <a:t>WAY TOO BUSY!!!!</a:t>
            </a:r>
            <a:endParaRPr lang="en-US" sz="7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92C-CECF-6F40-A70F-FBB4D7C246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3200400" cy="12192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600" b="1" dirty="0">
                <a:solidFill>
                  <a:schemeClr val="tx1"/>
                </a:solidFill>
              </a:rPr>
              <a:t>Cartoons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886200"/>
            <a:ext cx="8305800" cy="2590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600"/>
              <a:t>Create a summary cartoon, flow chart or concept map with major findings, or an illustration of the processes or problem</a:t>
            </a:r>
          </a:p>
          <a:p>
            <a:pPr lvl="1" eaLnBrk="1" hangingPunct="1"/>
            <a:r>
              <a:rPr lang="en-US" sz="2000"/>
              <a:t>Consider showing it at the beginning and the end</a:t>
            </a:r>
          </a:p>
          <a:p>
            <a:pPr eaLnBrk="1" hangingPunct="1"/>
            <a:r>
              <a:rPr lang="en-US" sz="2600"/>
              <a:t>You can use web sources for figures</a:t>
            </a:r>
          </a:p>
          <a:p>
            <a:pPr lvl="1" eaLnBrk="1" hangingPunct="1"/>
            <a:r>
              <a:rPr lang="en-US" sz="2000"/>
              <a:t>Include reference!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0" y="114300"/>
            <a:ext cx="5715000" cy="3467100"/>
            <a:chOff x="914400" y="815975"/>
            <a:chExt cx="7367588" cy="4441825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4460875" y="2300288"/>
              <a:ext cx="2974975" cy="341312"/>
              <a:chOff x="2352" y="2352"/>
              <a:chExt cx="1248" cy="144"/>
            </a:xfrm>
          </p:grpSpPr>
          <p:sp>
            <p:nvSpPr>
              <p:cNvPr id="69" name="Rectangle 3" descr="Dark vertic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248" cy="96"/>
              </a:xfrm>
              <a:prstGeom prst="rect">
                <a:avLst/>
              </a:prstGeom>
              <a:pattFill prst="dkVert">
                <a:fgClr>
                  <a:schemeClr val="accent2"/>
                </a:fgClr>
                <a:bgClr>
                  <a:schemeClr val="accent1"/>
                </a:bgClr>
              </a:pattFill>
              <a:ln w="9525">
                <a:pattFill prst="dkVert">
                  <a:fgClr>
                    <a:schemeClr val="tx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4" descr="Dark vertical"/>
              <p:cNvSpPr>
                <a:spLocks noChangeArrowheads="1"/>
              </p:cNvSpPr>
              <p:nvPr/>
            </p:nvSpPr>
            <p:spPr bwMode="auto">
              <a:xfrm>
                <a:off x="2352" y="2352"/>
                <a:ext cx="1248" cy="48"/>
              </a:xfrm>
              <a:prstGeom prst="rect">
                <a:avLst/>
              </a:prstGeom>
              <a:pattFill prst="dkVert">
                <a:fgClr>
                  <a:schemeClr val="bg1"/>
                </a:fgClr>
                <a:bgClr>
                  <a:schemeClr val="accent1"/>
                </a:bgClr>
              </a:pattFill>
              <a:ln w="9525">
                <a:pattFill prst="dkVert">
                  <a:fgClr>
                    <a:schemeClr val="tx1"/>
                  </a:fgClr>
                  <a:bgClr>
                    <a:srgbClr val="FFFFFF"/>
                  </a:bgClr>
                </a:patt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830388" y="815975"/>
              <a:ext cx="1371600" cy="1255713"/>
              <a:chOff x="1056" y="768"/>
              <a:chExt cx="672" cy="624"/>
            </a:xfrm>
          </p:grpSpPr>
          <p:sp>
            <p:nvSpPr>
              <p:cNvPr id="67" name="Rectangle 6"/>
              <p:cNvSpPr>
                <a:spLocks noChangeArrowheads="1"/>
              </p:cNvSpPr>
              <p:nvPr/>
            </p:nvSpPr>
            <p:spPr bwMode="auto">
              <a:xfrm>
                <a:off x="1152" y="912"/>
                <a:ext cx="480" cy="480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AutoShape 7"/>
              <p:cNvSpPr>
                <a:spLocks noChangeArrowheads="1"/>
              </p:cNvSpPr>
              <p:nvPr/>
            </p:nvSpPr>
            <p:spPr bwMode="auto">
              <a:xfrm>
                <a:off x="1056" y="768"/>
                <a:ext cx="672" cy="144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914400" y="1900238"/>
              <a:ext cx="7305675" cy="665162"/>
            </a:xfrm>
            <a:custGeom>
              <a:avLst/>
              <a:gdLst/>
              <a:ahLst/>
              <a:cxnLst>
                <a:cxn ang="0">
                  <a:pos x="0" y="264"/>
                </a:cxn>
                <a:cxn ang="0">
                  <a:pos x="144" y="216"/>
                </a:cxn>
                <a:cxn ang="0">
                  <a:pos x="240" y="72"/>
                </a:cxn>
                <a:cxn ang="0">
                  <a:pos x="576" y="24"/>
                </a:cxn>
                <a:cxn ang="0">
                  <a:pos x="1104" y="24"/>
                </a:cxn>
                <a:cxn ang="0">
                  <a:pos x="1440" y="24"/>
                </a:cxn>
                <a:cxn ang="0">
                  <a:pos x="1584" y="168"/>
                </a:cxn>
                <a:cxn ang="0">
                  <a:pos x="1728" y="264"/>
                </a:cxn>
                <a:cxn ang="0">
                  <a:pos x="2016" y="264"/>
                </a:cxn>
                <a:cxn ang="0">
                  <a:pos x="2352" y="264"/>
                </a:cxn>
                <a:cxn ang="0">
                  <a:pos x="2640" y="264"/>
                </a:cxn>
                <a:cxn ang="0">
                  <a:pos x="2736" y="168"/>
                </a:cxn>
                <a:cxn ang="0">
                  <a:pos x="2976" y="168"/>
                </a:cxn>
                <a:cxn ang="0">
                  <a:pos x="3065" y="256"/>
                </a:cxn>
              </a:cxnLst>
              <a:rect l="0" t="0" r="r" b="b"/>
              <a:pathLst>
                <a:path w="3065" h="280">
                  <a:moveTo>
                    <a:pt x="0" y="264"/>
                  </a:moveTo>
                  <a:cubicBezTo>
                    <a:pt x="24" y="256"/>
                    <a:pt x="104" y="248"/>
                    <a:pt x="144" y="216"/>
                  </a:cubicBezTo>
                  <a:cubicBezTo>
                    <a:pt x="184" y="184"/>
                    <a:pt x="168" y="104"/>
                    <a:pt x="240" y="72"/>
                  </a:cubicBezTo>
                  <a:cubicBezTo>
                    <a:pt x="312" y="40"/>
                    <a:pt x="432" y="32"/>
                    <a:pt x="576" y="24"/>
                  </a:cubicBezTo>
                  <a:cubicBezTo>
                    <a:pt x="720" y="16"/>
                    <a:pt x="960" y="24"/>
                    <a:pt x="1104" y="24"/>
                  </a:cubicBezTo>
                  <a:cubicBezTo>
                    <a:pt x="1248" y="24"/>
                    <a:pt x="1360" y="0"/>
                    <a:pt x="1440" y="24"/>
                  </a:cubicBezTo>
                  <a:cubicBezTo>
                    <a:pt x="1520" y="48"/>
                    <a:pt x="1536" y="128"/>
                    <a:pt x="1584" y="168"/>
                  </a:cubicBezTo>
                  <a:cubicBezTo>
                    <a:pt x="1632" y="208"/>
                    <a:pt x="1656" y="248"/>
                    <a:pt x="1728" y="264"/>
                  </a:cubicBezTo>
                  <a:cubicBezTo>
                    <a:pt x="1800" y="280"/>
                    <a:pt x="1912" y="264"/>
                    <a:pt x="2016" y="264"/>
                  </a:cubicBezTo>
                  <a:cubicBezTo>
                    <a:pt x="2120" y="264"/>
                    <a:pt x="2248" y="264"/>
                    <a:pt x="2352" y="264"/>
                  </a:cubicBezTo>
                  <a:cubicBezTo>
                    <a:pt x="2456" y="264"/>
                    <a:pt x="2576" y="280"/>
                    <a:pt x="2640" y="264"/>
                  </a:cubicBezTo>
                  <a:cubicBezTo>
                    <a:pt x="2704" y="248"/>
                    <a:pt x="2680" y="184"/>
                    <a:pt x="2736" y="168"/>
                  </a:cubicBezTo>
                  <a:cubicBezTo>
                    <a:pt x="2792" y="152"/>
                    <a:pt x="2921" y="153"/>
                    <a:pt x="2976" y="168"/>
                  </a:cubicBezTo>
                  <a:cubicBezTo>
                    <a:pt x="3031" y="183"/>
                    <a:pt x="3046" y="238"/>
                    <a:pt x="3065" y="256"/>
                  </a:cubicBezTo>
                </a:path>
              </a:pathLst>
            </a:custGeom>
            <a:solidFill>
              <a:srgbClr val="996633"/>
            </a:solidFill>
            <a:ln w="19050" cmpd="sng">
              <a:solidFill>
                <a:srgbClr val="9966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914400" y="2517775"/>
              <a:ext cx="7321550" cy="228600"/>
            </a:xfrm>
            <a:prstGeom prst="rect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 descr="Large confetti"/>
            <p:cNvSpPr>
              <a:spLocks noChangeArrowheads="1"/>
            </p:cNvSpPr>
            <p:nvPr/>
          </p:nvSpPr>
          <p:spPr bwMode="auto">
            <a:xfrm>
              <a:off x="914400" y="2746375"/>
              <a:ext cx="7321550" cy="2511425"/>
            </a:xfrm>
            <a:prstGeom prst="rect">
              <a:avLst/>
            </a:prstGeom>
            <a:pattFill prst="lgConfetti">
              <a:fgClr>
                <a:schemeClr val="accent2"/>
              </a:fgClr>
              <a:bgClr>
                <a:srgbClr val="996633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028700" y="3432175"/>
              <a:ext cx="3019425" cy="344488"/>
            </a:xfrm>
            <a:custGeom>
              <a:avLst/>
              <a:gdLst/>
              <a:ahLst/>
              <a:cxnLst>
                <a:cxn ang="0">
                  <a:pos x="97" y="48"/>
                </a:cxn>
                <a:cxn ang="0">
                  <a:pos x="1188" y="60"/>
                </a:cxn>
                <a:cxn ang="0">
                  <a:pos x="1261" y="66"/>
                </a:cxn>
                <a:cxn ang="0">
                  <a:pos x="1255" y="84"/>
                </a:cxn>
                <a:cxn ang="0">
                  <a:pos x="1194" y="96"/>
                </a:cxn>
                <a:cxn ang="0">
                  <a:pos x="0" y="72"/>
                </a:cxn>
                <a:cxn ang="0">
                  <a:pos x="97" y="48"/>
                </a:cxn>
              </a:cxnLst>
              <a:rect l="0" t="0" r="r" b="b"/>
              <a:pathLst>
                <a:path w="1267" h="145">
                  <a:moveTo>
                    <a:pt x="97" y="48"/>
                  </a:moveTo>
                  <a:cubicBezTo>
                    <a:pt x="439" y="0"/>
                    <a:pt x="835" y="48"/>
                    <a:pt x="1188" y="60"/>
                  </a:cubicBezTo>
                  <a:cubicBezTo>
                    <a:pt x="1212" y="62"/>
                    <a:pt x="1238" y="58"/>
                    <a:pt x="1261" y="66"/>
                  </a:cubicBezTo>
                  <a:cubicBezTo>
                    <a:pt x="1267" y="68"/>
                    <a:pt x="1260" y="80"/>
                    <a:pt x="1255" y="84"/>
                  </a:cubicBezTo>
                  <a:cubicBezTo>
                    <a:pt x="1239" y="97"/>
                    <a:pt x="1214" y="93"/>
                    <a:pt x="1194" y="96"/>
                  </a:cubicBezTo>
                  <a:cubicBezTo>
                    <a:pt x="1031" y="95"/>
                    <a:pt x="363" y="145"/>
                    <a:pt x="0" y="72"/>
                  </a:cubicBezTo>
                  <a:cubicBezTo>
                    <a:pt x="34" y="49"/>
                    <a:pt x="51" y="53"/>
                    <a:pt x="97" y="48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30488" y="3556000"/>
              <a:ext cx="2746375" cy="684213"/>
            </a:xfrm>
            <a:custGeom>
              <a:avLst/>
              <a:gdLst/>
              <a:ahLst/>
              <a:cxnLst>
                <a:cxn ang="0">
                  <a:pos x="97" y="48"/>
                </a:cxn>
                <a:cxn ang="0">
                  <a:pos x="1188" y="60"/>
                </a:cxn>
                <a:cxn ang="0">
                  <a:pos x="1261" y="66"/>
                </a:cxn>
                <a:cxn ang="0">
                  <a:pos x="1255" y="84"/>
                </a:cxn>
                <a:cxn ang="0">
                  <a:pos x="1194" y="96"/>
                </a:cxn>
                <a:cxn ang="0">
                  <a:pos x="0" y="72"/>
                </a:cxn>
                <a:cxn ang="0">
                  <a:pos x="97" y="48"/>
                </a:cxn>
              </a:cxnLst>
              <a:rect l="0" t="0" r="r" b="b"/>
              <a:pathLst>
                <a:path w="1267" h="145">
                  <a:moveTo>
                    <a:pt x="97" y="48"/>
                  </a:moveTo>
                  <a:cubicBezTo>
                    <a:pt x="439" y="0"/>
                    <a:pt x="835" y="48"/>
                    <a:pt x="1188" y="60"/>
                  </a:cubicBezTo>
                  <a:cubicBezTo>
                    <a:pt x="1212" y="62"/>
                    <a:pt x="1238" y="58"/>
                    <a:pt x="1261" y="66"/>
                  </a:cubicBezTo>
                  <a:cubicBezTo>
                    <a:pt x="1267" y="68"/>
                    <a:pt x="1260" y="80"/>
                    <a:pt x="1255" y="84"/>
                  </a:cubicBezTo>
                  <a:cubicBezTo>
                    <a:pt x="1239" y="97"/>
                    <a:pt x="1214" y="93"/>
                    <a:pt x="1194" y="96"/>
                  </a:cubicBezTo>
                  <a:cubicBezTo>
                    <a:pt x="1031" y="95"/>
                    <a:pt x="363" y="145"/>
                    <a:pt x="0" y="72"/>
                  </a:cubicBezTo>
                  <a:cubicBezTo>
                    <a:pt x="34" y="49"/>
                    <a:pt x="51" y="53"/>
                    <a:pt x="97" y="48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 flipV="1">
              <a:off x="5719763" y="3668713"/>
              <a:ext cx="2562225" cy="346075"/>
            </a:xfrm>
            <a:custGeom>
              <a:avLst/>
              <a:gdLst/>
              <a:ahLst/>
              <a:cxnLst>
                <a:cxn ang="0">
                  <a:pos x="97" y="48"/>
                </a:cxn>
                <a:cxn ang="0">
                  <a:pos x="1188" y="60"/>
                </a:cxn>
                <a:cxn ang="0">
                  <a:pos x="1261" y="66"/>
                </a:cxn>
                <a:cxn ang="0">
                  <a:pos x="1255" y="84"/>
                </a:cxn>
                <a:cxn ang="0">
                  <a:pos x="1194" y="96"/>
                </a:cxn>
                <a:cxn ang="0">
                  <a:pos x="0" y="72"/>
                </a:cxn>
                <a:cxn ang="0">
                  <a:pos x="97" y="48"/>
                </a:cxn>
              </a:cxnLst>
              <a:rect l="0" t="0" r="r" b="b"/>
              <a:pathLst>
                <a:path w="1267" h="145">
                  <a:moveTo>
                    <a:pt x="97" y="48"/>
                  </a:moveTo>
                  <a:cubicBezTo>
                    <a:pt x="439" y="0"/>
                    <a:pt x="835" y="48"/>
                    <a:pt x="1188" y="60"/>
                  </a:cubicBezTo>
                  <a:cubicBezTo>
                    <a:pt x="1212" y="62"/>
                    <a:pt x="1238" y="58"/>
                    <a:pt x="1261" y="66"/>
                  </a:cubicBezTo>
                  <a:cubicBezTo>
                    <a:pt x="1267" y="68"/>
                    <a:pt x="1260" y="80"/>
                    <a:pt x="1255" y="84"/>
                  </a:cubicBezTo>
                  <a:cubicBezTo>
                    <a:pt x="1239" y="97"/>
                    <a:pt x="1214" y="93"/>
                    <a:pt x="1194" y="96"/>
                  </a:cubicBezTo>
                  <a:cubicBezTo>
                    <a:pt x="1031" y="95"/>
                    <a:pt x="363" y="145"/>
                    <a:pt x="0" y="72"/>
                  </a:cubicBezTo>
                  <a:cubicBezTo>
                    <a:pt x="34" y="49"/>
                    <a:pt x="51" y="53"/>
                    <a:pt x="97" y="48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914400" y="2984500"/>
              <a:ext cx="7321550" cy="514350"/>
            </a:xfrm>
            <a:custGeom>
              <a:avLst/>
              <a:gdLst/>
              <a:ahLst/>
              <a:cxnLst>
                <a:cxn ang="0">
                  <a:pos x="64" y="67"/>
                </a:cxn>
                <a:cxn ang="0">
                  <a:pos x="312" y="48"/>
                </a:cxn>
                <a:cxn ang="0">
                  <a:pos x="440" y="18"/>
                </a:cxn>
                <a:cxn ang="0">
                  <a:pos x="585" y="6"/>
                </a:cxn>
                <a:cxn ang="0">
                  <a:pos x="985" y="30"/>
                </a:cxn>
                <a:cxn ang="0">
                  <a:pos x="1052" y="48"/>
                </a:cxn>
                <a:cxn ang="0">
                  <a:pos x="1567" y="42"/>
                </a:cxn>
                <a:cxn ang="0">
                  <a:pos x="1725" y="6"/>
                </a:cxn>
                <a:cxn ang="0">
                  <a:pos x="1895" y="30"/>
                </a:cxn>
                <a:cxn ang="0">
                  <a:pos x="1992" y="42"/>
                </a:cxn>
                <a:cxn ang="0">
                  <a:pos x="2604" y="24"/>
                </a:cxn>
                <a:cxn ang="0">
                  <a:pos x="2707" y="0"/>
                </a:cxn>
                <a:cxn ang="0">
                  <a:pos x="2998" y="6"/>
                </a:cxn>
                <a:cxn ang="0">
                  <a:pos x="3035" y="18"/>
                </a:cxn>
                <a:cxn ang="0">
                  <a:pos x="3053" y="30"/>
                </a:cxn>
                <a:cxn ang="0">
                  <a:pos x="3071" y="36"/>
                </a:cxn>
                <a:cxn ang="0">
                  <a:pos x="3072" y="150"/>
                </a:cxn>
                <a:cxn ang="0">
                  <a:pos x="2968" y="192"/>
                </a:cxn>
                <a:cxn ang="0">
                  <a:pos x="2876" y="216"/>
                </a:cxn>
                <a:cxn ang="0">
                  <a:pos x="2812" y="196"/>
                </a:cxn>
                <a:cxn ang="0">
                  <a:pos x="2704" y="176"/>
                </a:cxn>
                <a:cxn ang="0">
                  <a:pos x="2496" y="150"/>
                </a:cxn>
                <a:cxn ang="0">
                  <a:pos x="2112" y="198"/>
                </a:cxn>
                <a:cxn ang="0">
                  <a:pos x="1776" y="150"/>
                </a:cxn>
                <a:cxn ang="0">
                  <a:pos x="1488" y="150"/>
                </a:cxn>
                <a:cxn ang="0">
                  <a:pos x="1248" y="198"/>
                </a:cxn>
                <a:cxn ang="0">
                  <a:pos x="864" y="150"/>
                </a:cxn>
                <a:cxn ang="0">
                  <a:pos x="576" y="150"/>
                </a:cxn>
                <a:cxn ang="0">
                  <a:pos x="336" y="198"/>
                </a:cxn>
                <a:cxn ang="0">
                  <a:pos x="96" y="150"/>
                </a:cxn>
                <a:cxn ang="0">
                  <a:pos x="0" y="150"/>
                </a:cxn>
                <a:cxn ang="0">
                  <a:pos x="0" y="54"/>
                </a:cxn>
                <a:cxn ang="0">
                  <a:pos x="64" y="67"/>
                </a:cxn>
              </a:cxnLst>
              <a:rect l="0" t="0" r="r" b="b"/>
              <a:pathLst>
                <a:path w="3072" h="216">
                  <a:moveTo>
                    <a:pt x="64" y="67"/>
                  </a:moveTo>
                  <a:cubicBezTo>
                    <a:pt x="149" y="39"/>
                    <a:pt x="200" y="52"/>
                    <a:pt x="312" y="48"/>
                  </a:cubicBezTo>
                  <a:cubicBezTo>
                    <a:pt x="358" y="42"/>
                    <a:pt x="396" y="32"/>
                    <a:pt x="440" y="18"/>
                  </a:cubicBezTo>
                  <a:cubicBezTo>
                    <a:pt x="486" y="3"/>
                    <a:pt x="537" y="11"/>
                    <a:pt x="585" y="6"/>
                  </a:cubicBezTo>
                  <a:cubicBezTo>
                    <a:pt x="719" y="11"/>
                    <a:pt x="852" y="11"/>
                    <a:pt x="985" y="30"/>
                  </a:cubicBezTo>
                  <a:cubicBezTo>
                    <a:pt x="1007" y="37"/>
                    <a:pt x="1052" y="48"/>
                    <a:pt x="1052" y="48"/>
                  </a:cubicBezTo>
                  <a:cubicBezTo>
                    <a:pt x="1224" y="46"/>
                    <a:pt x="1395" y="46"/>
                    <a:pt x="1567" y="42"/>
                  </a:cubicBezTo>
                  <a:cubicBezTo>
                    <a:pt x="1618" y="41"/>
                    <a:pt x="1674" y="14"/>
                    <a:pt x="1725" y="6"/>
                  </a:cubicBezTo>
                  <a:cubicBezTo>
                    <a:pt x="1782" y="11"/>
                    <a:pt x="1839" y="17"/>
                    <a:pt x="1895" y="30"/>
                  </a:cubicBezTo>
                  <a:cubicBezTo>
                    <a:pt x="1931" y="54"/>
                    <a:pt x="1946" y="47"/>
                    <a:pt x="1992" y="42"/>
                  </a:cubicBezTo>
                  <a:cubicBezTo>
                    <a:pt x="2197" y="51"/>
                    <a:pt x="2399" y="29"/>
                    <a:pt x="2604" y="24"/>
                  </a:cubicBezTo>
                  <a:cubicBezTo>
                    <a:pt x="2640" y="17"/>
                    <a:pt x="2673" y="11"/>
                    <a:pt x="2707" y="0"/>
                  </a:cubicBezTo>
                  <a:cubicBezTo>
                    <a:pt x="2804" y="2"/>
                    <a:pt x="2901" y="1"/>
                    <a:pt x="2998" y="6"/>
                  </a:cubicBezTo>
                  <a:cubicBezTo>
                    <a:pt x="3011" y="7"/>
                    <a:pt x="3035" y="18"/>
                    <a:pt x="3035" y="18"/>
                  </a:cubicBezTo>
                  <a:cubicBezTo>
                    <a:pt x="3041" y="22"/>
                    <a:pt x="3047" y="27"/>
                    <a:pt x="3053" y="30"/>
                  </a:cubicBezTo>
                  <a:cubicBezTo>
                    <a:pt x="3059" y="33"/>
                    <a:pt x="3071" y="36"/>
                    <a:pt x="3071" y="36"/>
                  </a:cubicBezTo>
                  <a:lnTo>
                    <a:pt x="3072" y="150"/>
                  </a:lnTo>
                  <a:lnTo>
                    <a:pt x="2968" y="192"/>
                  </a:lnTo>
                  <a:lnTo>
                    <a:pt x="2876" y="216"/>
                  </a:lnTo>
                  <a:lnTo>
                    <a:pt x="2812" y="196"/>
                  </a:lnTo>
                  <a:lnTo>
                    <a:pt x="2704" y="176"/>
                  </a:lnTo>
                  <a:lnTo>
                    <a:pt x="2496" y="150"/>
                  </a:lnTo>
                  <a:lnTo>
                    <a:pt x="2112" y="198"/>
                  </a:lnTo>
                  <a:lnTo>
                    <a:pt x="1776" y="150"/>
                  </a:lnTo>
                  <a:lnTo>
                    <a:pt x="1488" y="150"/>
                  </a:lnTo>
                  <a:lnTo>
                    <a:pt x="1248" y="198"/>
                  </a:lnTo>
                  <a:lnTo>
                    <a:pt x="864" y="150"/>
                  </a:lnTo>
                  <a:lnTo>
                    <a:pt x="576" y="150"/>
                  </a:lnTo>
                  <a:lnTo>
                    <a:pt x="336" y="198"/>
                  </a:lnTo>
                  <a:lnTo>
                    <a:pt x="96" y="150"/>
                  </a:lnTo>
                  <a:lnTo>
                    <a:pt x="0" y="150"/>
                  </a:lnTo>
                  <a:lnTo>
                    <a:pt x="0" y="54"/>
                  </a:lnTo>
                  <a:lnTo>
                    <a:pt x="64" y="67"/>
                  </a:ln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 flipV="1">
              <a:off x="5148263" y="4687888"/>
              <a:ext cx="2630487" cy="230187"/>
            </a:xfrm>
            <a:custGeom>
              <a:avLst/>
              <a:gdLst/>
              <a:ahLst/>
              <a:cxnLst>
                <a:cxn ang="0">
                  <a:pos x="97" y="48"/>
                </a:cxn>
                <a:cxn ang="0">
                  <a:pos x="1188" y="60"/>
                </a:cxn>
                <a:cxn ang="0">
                  <a:pos x="1261" y="66"/>
                </a:cxn>
                <a:cxn ang="0">
                  <a:pos x="1255" y="84"/>
                </a:cxn>
                <a:cxn ang="0">
                  <a:pos x="1194" y="96"/>
                </a:cxn>
                <a:cxn ang="0">
                  <a:pos x="0" y="72"/>
                </a:cxn>
                <a:cxn ang="0">
                  <a:pos x="97" y="48"/>
                </a:cxn>
              </a:cxnLst>
              <a:rect l="0" t="0" r="r" b="b"/>
              <a:pathLst>
                <a:path w="1267" h="145">
                  <a:moveTo>
                    <a:pt x="97" y="48"/>
                  </a:moveTo>
                  <a:cubicBezTo>
                    <a:pt x="439" y="0"/>
                    <a:pt x="835" y="48"/>
                    <a:pt x="1188" y="60"/>
                  </a:cubicBezTo>
                  <a:cubicBezTo>
                    <a:pt x="1212" y="62"/>
                    <a:pt x="1238" y="58"/>
                    <a:pt x="1261" y="66"/>
                  </a:cubicBezTo>
                  <a:cubicBezTo>
                    <a:pt x="1267" y="68"/>
                    <a:pt x="1260" y="80"/>
                    <a:pt x="1255" y="84"/>
                  </a:cubicBezTo>
                  <a:cubicBezTo>
                    <a:pt x="1239" y="97"/>
                    <a:pt x="1214" y="93"/>
                    <a:pt x="1194" y="96"/>
                  </a:cubicBezTo>
                  <a:cubicBezTo>
                    <a:pt x="1031" y="95"/>
                    <a:pt x="363" y="145"/>
                    <a:pt x="0" y="72"/>
                  </a:cubicBezTo>
                  <a:cubicBezTo>
                    <a:pt x="34" y="49"/>
                    <a:pt x="51" y="53"/>
                    <a:pt x="97" y="48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3244850" y="1943100"/>
              <a:ext cx="0" cy="3309938"/>
              <a:chOff x="1842" y="714"/>
              <a:chExt cx="0" cy="1392"/>
            </a:xfrm>
          </p:grpSpPr>
          <p:sp>
            <p:nvSpPr>
              <p:cNvPr id="65" name="Line 17"/>
              <p:cNvSpPr>
                <a:spLocks noChangeShapeType="1"/>
              </p:cNvSpPr>
              <p:nvPr/>
            </p:nvSpPr>
            <p:spPr bwMode="auto">
              <a:xfrm flipV="1">
                <a:off x="1842" y="714"/>
                <a:ext cx="0" cy="13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8"/>
              <p:cNvSpPr>
                <a:spLocks noChangeShapeType="1"/>
              </p:cNvSpPr>
              <p:nvPr/>
            </p:nvSpPr>
            <p:spPr bwMode="auto">
              <a:xfrm flipV="1">
                <a:off x="1842" y="2010"/>
                <a:ext cx="0" cy="96"/>
              </a:xfrm>
              <a:prstGeom prst="line">
                <a:avLst/>
              </a:prstGeom>
              <a:noFill/>
              <a:ln w="28575">
                <a:pattFill prst="dkHorz">
                  <a:fgClr>
                    <a:schemeClr val="tx1"/>
                  </a:fgClr>
                  <a:bgClr>
                    <a:srgbClr val="0000FF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714500" y="1900238"/>
              <a:ext cx="0" cy="1512887"/>
              <a:chOff x="1200" y="696"/>
              <a:chExt cx="0" cy="636"/>
            </a:xfrm>
          </p:grpSpPr>
          <p:sp>
            <p:nvSpPr>
              <p:cNvPr id="63" name="Line 20"/>
              <p:cNvSpPr>
                <a:spLocks noChangeShapeType="1"/>
              </p:cNvSpPr>
              <p:nvPr/>
            </p:nvSpPr>
            <p:spPr bwMode="auto">
              <a:xfrm flipV="1">
                <a:off x="1200" y="696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21"/>
              <p:cNvSpPr>
                <a:spLocks noChangeShapeType="1"/>
              </p:cNvSpPr>
              <p:nvPr/>
            </p:nvSpPr>
            <p:spPr bwMode="auto">
              <a:xfrm flipV="1">
                <a:off x="1200" y="1236"/>
                <a:ext cx="0" cy="96"/>
              </a:xfrm>
              <a:prstGeom prst="line">
                <a:avLst/>
              </a:prstGeom>
              <a:noFill/>
              <a:ln w="28575">
                <a:pattFill prst="dkHorz">
                  <a:fgClr>
                    <a:schemeClr val="tx1"/>
                  </a:fgClr>
                  <a:bgClr>
                    <a:srgbClr val="0000FF"/>
                  </a:bgClr>
                </a:patt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7735888" y="3117850"/>
              <a:ext cx="0" cy="228600"/>
            </a:xfrm>
            <a:prstGeom prst="line">
              <a:avLst/>
            </a:prstGeom>
            <a:noFill/>
            <a:ln w="38100">
              <a:pattFill prst="dkHorz">
                <a:fgClr>
                  <a:schemeClr val="tx1"/>
                </a:fgClr>
                <a:bgClr>
                  <a:srgbClr val="0000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V="1">
              <a:off x="7735888" y="3089275"/>
              <a:ext cx="0" cy="342900"/>
            </a:xfrm>
            <a:prstGeom prst="line">
              <a:avLst/>
            </a:prstGeom>
            <a:noFill/>
            <a:ln w="38100">
              <a:pattFill prst="dkHorz">
                <a:fgClr>
                  <a:schemeClr val="tx1"/>
                </a:fgClr>
                <a:bgClr>
                  <a:srgbClr val="0000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2173288" y="1330325"/>
              <a:ext cx="342900" cy="227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3335338" y="5143500"/>
              <a:ext cx="325437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2801938" y="5143500"/>
              <a:ext cx="32385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4267200" y="4648200"/>
              <a:ext cx="454025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V="1">
              <a:off x="4114800" y="3200400"/>
              <a:ext cx="3175" cy="381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V="1">
              <a:off x="7735888" y="2087563"/>
              <a:ext cx="0" cy="10969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1836898" y="1943100"/>
              <a:ext cx="1339531" cy="749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dirty="0">
                  <a:solidFill>
                    <a:schemeClr val="bg1"/>
                  </a:solidFill>
                  <a:latin typeface="Arial" charset="0"/>
                </a:rPr>
                <a:t>Domestic</a:t>
              </a:r>
            </a:p>
            <a:p>
              <a:pPr algn="ctr" eaLnBrk="1" hangingPunct="1"/>
              <a:r>
                <a:rPr lang="en-US" sz="1600" dirty="0">
                  <a:solidFill>
                    <a:schemeClr val="bg1"/>
                  </a:solidFill>
                  <a:latin typeface="Arial" charset="0"/>
                </a:rPr>
                <a:t>use</a:t>
              </a: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559425" y="3124200"/>
              <a:ext cx="4111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As</a:t>
              </a:r>
            </a:p>
          </p:txBody>
        </p:sp>
        <p:sp>
          <p:nvSpPr>
            <p:cNvPr id="29" name="Text Box 32"/>
            <p:cNvSpPr txBox="1">
              <a:spLocks noChangeArrowheads="1"/>
            </p:cNvSpPr>
            <p:nvPr/>
          </p:nvSpPr>
          <p:spPr bwMode="auto">
            <a:xfrm>
              <a:off x="3546475" y="3124200"/>
              <a:ext cx="4111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As</a:t>
              </a:r>
            </a:p>
          </p:txBody>
        </p:sp>
        <p:graphicFrame>
          <p:nvGraphicFramePr>
            <p:cNvPr id="30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5118931"/>
                </p:ext>
              </p:extLst>
            </p:nvPr>
          </p:nvGraphicFramePr>
          <p:xfrm>
            <a:off x="3495675" y="914400"/>
            <a:ext cx="439738" cy="1038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Clip" r:id="rId4" imgW="1857600" imgH="3995640" progId="">
                    <p:embed/>
                  </p:oleObj>
                </mc:Choice>
                <mc:Fallback>
                  <p:oleObj name="Clip" r:id="rId4" imgW="1857600" imgH="399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5675" y="914400"/>
                          <a:ext cx="439738" cy="1038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" name="Picture 34" descr="handpump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950" y="1263650"/>
              <a:ext cx="365125" cy="688975"/>
            </a:xfrm>
            <a:prstGeom prst="rect">
              <a:avLst/>
            </a:prstGeom>
            <a:noFill/>
          </p:spPr>
        </p:pic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5514975" y="1873250"/>
              <a:ext cx="1267201" cy="43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 dirty="0"/>
                <a:t>I</a:t>
              </a:r>
              <a:r>
                <a:rPr lang="en-US" sz="1600" dirty="0" smtClean="0">
                  <a:latin typeface="Arial" charset="0"/>
                </a:rPr>
                <a:t>rrigation</a:t>
              </a:r>
              <a:endParaRPr lang="en-US" sz="1600" dirty="0">
                <a:latin typeface="Arial" charset="0"/>
              </a:endParaRP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4572000" y="4800600"/>
              <a:ext cx="4111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As</a:t>
              </a: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4886325" y="2419350"/>
              <a:ext cx="2057400" cy="1524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3246438" y="4800600"/>
              <a:ext cx="41116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400" b="1">
                  <a:solidFill>
                    <a:srgbClr val="FF0000"/>
                  </a:solidFill>
                  <a:latin typeface="Arial" charset="0"/>
                </a:rPr>
                <a:t>As</a:t>
              </a: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3657600" y="4724400"/>
              <a:ext cx="454025" cy="762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 noChangeAspect="1"/>
            </p:cNvSpPr>
            <p:nvPr/>
          </p:nvSpPr>
          <p:spPr bwMode="auto">
            <a:xfrm>
              <a:off x="3305175" y="1676400"/>
              <a:ext cx="114300" cy="209550"/>
            </a:xfrm>
            <a:custGeom>
              <a:avLst/>
              <a:gdLst/>
              <a:ahLst/>
              <a:cxnLst>
                <a:cxn ang="0">
                  <a:pos x="141" y="142"/>
                </a:cxn>
                <a:cxn ang="0">
                  <a:pos x="102" y="194"/>
                </a:cxn>
                <a:cxn ang="0">
                  <a:pos x="64" y="251"/>
                </a:cxn>
                <a:cxn ang="0">
                  <a:pos x="26" y="315"/>
                </a:cxn>
                <a:cxn ang="0">
                  <a:pos x="16" y="392"/>
                </a:cxn>
                <a:cxn ang="0">
                  <a:pos x="16" y="488"/>
                </a:cxn>
                <a:cxn ang="0">
                  <a:pos x="112" y="632"/>
                </a:cxn>
                <a:cxn ang="0">
                  <a:pos x="256" y="632"/>
                </a:cxn>
                <a:cxn ang="0">
                  <a:pos x="326" y="533"/>
                </a:cxn>
                <a:cxn ang="0">
                  <a:pos x="352" y="456"/>
                </a:cxn>
                <a:cxn ang="0">
                  <a:pos x="346" y="354"/>
                </a:cxn>
                <a:cxn ang="0">
                  <a:pos x="294" y="296"/>
                </a:cxn>
                <a:cxn ang="0">
                  <a:pos x="262" y="226"/>
                </a:cxn>
                <a:cxn ang="0">
                  <a:pos x="256" y="104"/>
                </a:cxn>
                <a:cxn ang="0">
                  <a:pos x="282" y="8"/>
                </a:cxn>
                <a:cxn ang="0">
                  <a:pos x="230" y="53"/>
                </a:cxn>
                <a:cxn ang="0">
                  <a:pos x="141" y="142"/>
                </a:cxn>
              </a:cxnLst>
              <a:rect l="0" t="0" r="r" b="b"/>
              <a:pathLst>
                <a:path w="356" h="656">
                  <a:moveTo>
                    <a:pt x="141" y="142"/>
                  </a:moveTo>
                  <a:cubicBezTo>
                    <a:pt x="120" y="165"/>
                    <a:pt x="115" y="176"/>
                    <a:pt x="102" y="194"/>
                  </a:cubicBezTo>
                  <a:cubicBezTo>
                    <a:pt x="89" y="212"/>
                    <a:pt x="77" y="231"/>
                    <a:pt x="64" y="251"/>
                  </a:cubicBezTo>
                  <a:cubicBezTo>
                    <a:pt x="51" y="271"/>
                    <a:pt x="34" y="292"/>
                    <a:pt x="26" y="315"/>
                  </a:cubicBezTo>
                  <a:cubicBezTo>
                    <a:pt x="18" y="338"/>
                    <a:pt x="18" y="363"/>
                    <a:pt x="16" y="392"/>
                  </a:cubicBezTo>
                  <a:cubicBezTo>
                    <a:pt x="14" y="421"/>
                    <a:pt x="0" y="448"/>
                    <a:pt x="16" y="488"/>
                  </a:cubicBezTo>
                  <a:cubicBezTo>
                    <a:pt x="32" y="528"/>
                    <a:pt x="72" y="608"/>
                    <a:pt x="112" y="632"/>
                  </a:cubicBezTo>
                  <a:cubicBezTo>
                    <a:pt x="152" y="656"/>
                    <a:pt x="221" y="648"/>
                    <a:pt x="256" y="632"/>
                  </a:cubicBezTo>
                  <a:cubicBezTo>
                    <a:pt x="291" y="616"/>
                    <a:pt x="310" y="562"/>
                    <a:pt x="326" y="533"/>
                  </a:cubicBezTo>
                  <a:cubicBezTo>
                    <a:pt x="342" y="504"/>
                    <a:pt x="349" y="486"/>
                    <a:pt x="352" y="456"/>
                  </a:cubicBezTo>
                  <a:cubicBezTo>
                    <a:pt x="355" y="426"/>
                    <a:pt x="356" y="381"/>
                    <a:pt x="346" y="354"/>
                  </a:cubicBezTo>
                  <a:cubicBezTo>
                    <a:pt x="336" y="327"/>
                    <a:pt x="308" y="317"/>
                    <a:pt x="294" y="296"/>
                  </a:cubicBezTo>
                  <a:cubicBezTo>
                    <a:pt x="280" y="275"/>
                    <a:pt x="268" y="258"/>
                    <a:pt x="262" y="226"/>
                  </a:cubicBezTo>
                  <a:cubicBezTo>
                    <a:pt x="256" y="194"/>
                    <a:pt x="253" y="140"/>
                    <a:pt x="256" y="104"/>
                  </a:cubicBezTo>
                  <a:cubicBezTo>
                    <a:pt x="259" y="68"/>
                    <a:pt x="286" y="16"/>
                    <a:pt x="282" y="8"/>
                  </a:cubicBezTo>
                  <a:cubicBezTo>
                    <a:pt x="278" y="0"/>
                    <a:pt x="253" y="31"/>
                    <a:pt x="230" y="53"/>
                  </a:cubicBezTo>
                  <a:cubicBezTo>
                    <a:pt x="207" y="75"/>
                    <a:pt x="161" y="118"/>
                    <a:pt x="141" y="142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 flipV="1">
              <a:off x="3657600" y="4876800"/>
              <a:ext cx="454025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 flipV="1">
              <a:off x="4191000" y="4687888"/>
              <a:ext cx="0" cy="341312"/>
            </a:xfrm>
            <a:prstGeom prst="line">
              <a:avLst/>
            </a:prstGeom>
            <a:noFill/>
            <a:ln w="38100">
              <a:pattFill prst="dkHorz">
                <a:fgClr>
                  <a:schemeClr val="tx1"/>
                </a:fgClr>
                <a:bgClr>
                  <a:srgbClr val="0000FF"/>
                </a:bgClr>
              </a:patt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 flipV="1">
              <a:off x="4191000" y="3063875"/>
              <a:ext cx="0" cy="1736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V="1">
              <a:off x="4267200" y="3200400"/>
              <a:ext cx="3175" cy="381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 flipV="1">
              <a:off x="4267200" y="4114800"/>
              <a:ext cx="3175" cy="381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 flipV="1">
              <a:off x="4114800" y="4114800"/>
              <a:ext cx="3175" cy="3810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47"/>
            <p:cNvSpPr>
              <a:spLocks noChangeArrowheads="1"/>
            </p:cNvSpPr>
            <p:nvPr/>
          </p:nvSpPr>
          <p:spPr bwMode="auto">
            <a:xfrm flipH="1">
              <a:off x="4117975" y="1728788"/>
              <a:ext cx="342900" cy="2286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rc 48"/>
            <p:cNvSpPr>
              <a:spLocks/>
            </p:cNvSpPr>
            <p:nvPr/>
          </p:nvSpPr>
          <p:spPr bwMode="auto">
            <a:xfrm>
              <a:off x="4575175" y="1800225"/>
              <a:ext cx="228600" cy="228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rc 49"/>
            <p:cNvSpPr>
              <a:spLocks/>
            </p:cNvSpPr>
            <p:nvPr/>
          </p:nvSpPr>
          <p:spPr bwMode="auto">
            <a:xfrm>
              <a:off x="4646613" y="1814513"/>
              <a:ext cx="342900" cy="228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rc 50"/>
            <p:cNvSpPr>
              <a:spLocks/>
            </p:cNvSpPr>
            <p:nvPr/>
          </p:nvSpPr>
          <p:spPr bwMode="auto">
            <a:xfrm>
              <a:off x="4646613" y="1814513"/>
              <a:ext cx="228600" cy="4857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rc 51"/>
            <p:cNvSpPr>
              <a:spLocks/>
            </p:cNvSpPr>
            <p:nvPr/>
          </p:nvSpPr>
          <p:spPr bwMode="auto">
            <a:xfrm>
              <a:off x="4689475" y="1803400"/>
              <a:ext cx="344488" cy="4508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381"/>
                <a:gd name="T2" fmla="*/ 21267 w 21600"/>
                <a:gd name="T3" fmla="*/ 25381 h 25381"/>
                <a:gd name="T4" fmla="*/ 0 w 21600"/>
                <a:gd name="T5" fmla="*/ 21600 h 2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38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67"/>
                    <a:pt x="21488" y="24132"/>
                    <a:pt x="21266" y="25380"/>
                  </a:cubicBezTo>
                </a:path>
                <a:path w="21600" h="2538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67"/>
                    <a:pt x="21488" y="24132"/>
                    <a:pt x="21266" y="2538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rc 52"/>
            <p:cNvSpPr>
              <a:spLocks/>
            </p:cNvSpPr>
            <p:nvPr/>
          </p:nvSpPr>
          <p:spPr bwMode="auto">
            <a:xfrm>
              <a:off x="4689475" y="1843088"/>
              <a:ext cx="344488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9557"/>
                <a:gd name="T2" fmla="*/ 20081 w 21600"/>
                <a:gd name="T3" fmla="*/ 29557 h 29557"/>
                <a:gd name="T4" fmla="*/ 0 w 21600"/>
                <a:gd name="T5" fmla="*/ 21600 h 29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55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324"/>
                    <a:pt x="21084" y="27024"/>
                    <a:pt x="20080" y="29556"/>
                  </a:cubicBezTo>
                </a:path>
                <a:path w="21600" h="2955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324"/>
                    <a:pt x="21084" y="27024"/>
                    <a:pt x="20080" y="2955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rc 53"/>
            <p:cNvSpPr>
              <a:spLocks/>
            </p:cNvSpPr>
            <p:nvPr/>
          </p:nvSpPr>
          <p:spPr bwMode="auto">
            <a:xfrm>
              <a:off x="4818063" y="1857375"/>
              <a:ext cx="230187" cy="44291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4160838" y="1643063"/>
              <a:ext cx="114300" cy="2286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 flipH="1">
              <a:off x="4403725" y="1814513"/>
              <a:ext cx="22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Arc 56"/>
            <p:cNvSpPr>
              <a:spLocks/>
            </p:cNvSpPr>
            <p:nvPr/>
          </p:nvSpPr>
          <p:spPr bwMode="auto">
            <a:xfrm>
              <a:off x="4689475" y="1843088"/>
              <a:ext cx="228600" cy="228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rc 57"/>
            <p:cNvSpPr>
              <a:spLocks/>
            </p:cNvSpPr>
            <p:nvPr/>
          </p:nvSpPr>
          <p:spPr bwMode="auto">
            <a:xfrm>
              <a:off x="4760913" y="1857375"/>
              <a:ext cx="344487" cy="228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rc 58"/>
            <p:cNvSpPr>
              <a:spLocks/>
            </p:cNvSpPr>
            <p:nvPr/>
          </p:nvSpPr>
          <p:spPr bwMode="auto">
            <a:xfrm>
              <a:off x="4760913" y="1857375"/>
              <a:ext cx="228600" cy="4857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Arc 59"/>
            <p:cNvSpPr>
              <a:spLocks/>
            </p:cNvSpPr>
            <p:nvPr/>
          </p:nvSpPr>
          <p:spPr bwMode="auto">
            <a:xfrm>
              <a:off x="4803775" y="1846263"/>
              <a:ext cx="344488" cy="45085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5381"/>
                <a:gd name="T2" fmla="*/ 21267 w 21600"/>
                <a:gd name="T3" fmla="*/ 25381 h 25381"/>
                <a:gd name="T4" fmla="*/ 0 w 21600"/>
                <a:gd name="T5" fmla="*/ 21600 h 2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38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67"/>
                    <a:pt x="21488" y="24132"/>
                    <a:pt x="21266" y="25380"/>
                  </a:cubicBezTo>
                </a:path>
                <a:path w="21600" h="2538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67"/>
                    <a:pt x="21488" y="24132"/>
                    <a:pt x="21266" y="2538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Arc 60"/>
            <p:cNvSpPr>
              <a:spLocks/>
            </p:cNvSpPr>
            <p:nvPr/>
          </p:nvSpPr>
          <p:spPr bwMode="auto">
            <a:xfrm>
              <a:off x="4803775" y="1885950"/>
              <a:ext cx="344488" cy="4572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9557"/>
                <a:gd name="T2" fmla="*/ 20081 w 21600"/>
                <a:gd name="T3" fmla="*/ 29557 h 29557"/>
                <a:gd name="T4" fmla="*/ 0 w 21600"/>
                <a:gd name="T5" fmla="*/ 21600 h 29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55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324"/>
                    <a:pt x="21084" y="27024"/>
                    <a:pt x="20080" y="29556"/>
                  </a:cubicBezTo>
                </a:path>
                <a:path w="21600" h="2955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324"/>
                    <a:pt x="21084" y="27024"/>
                    <a:pt x="20080" y="2955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rc 61"/>
            <p:cNvSpPr>
              <a:spLocks/>
            </p:cNvSpPr>
            <p:nvPr/>
          </p:nvSpPr>
          <p:spPr bwMode="auto">
            <a:xfrm>
              <a:off x="4932363" y="1900238"/>
              <a:ext cx="230187" cy="4429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62"/>
            <p:cNvSpPr>
              <a:spLocks/>
            </p:cNvSpPr>
            <p:nvPr/>
          </p:nvSpPr>
          <p:spPr bwMode="auto">
            <a:xfrm>
              <a:off x="1941513" y="2705100"/>
              <a:ext cx="2820987" cy="2476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384" y="8"/>
                </a:cxn>
                <a:cxn ang="0">
                  <a:pos x="816" y="56"/>
                </a:cxn>
                <a:cxn ang="0">
                  <a:pos x="960" y="104"/>
                </a:cxn>
                <a:cxn ang="0">
                  <a:pos x="1056" y="56"/>
                </a:cxn>
                <a:cxn ang="0">
                  <a:pos x="1184" y="12"/>
                </a:cxn>
              </a:cxnLst>
              <a:rect l="0" t="0" r="r" b="b"/>
              <a:pathLst>
                <a:path w="1184" h="104">
                  <a:moveTo>
                    <a:pt x="0" y="8"/>
                  </a:moveTo>
                  <a:cubicBezTo>
                    <a:pt x="124" y="4"/>
                    <a:pt x="248" y="0"/>
                    <a:pt x="384" y="8"/>
                  </a:cubicBezTo>
                  <a:cubicBezTo>
                    <a:pt x="520" y="16"/>
                    <a:pt x="720" y="40"/>
                    <a:pt x="816" y="56"/>
                  </a:cubicBezTo>
                  <a:cubicBezTo>
                    <a:pt x="912" y="72"/>
                    <a:pt x="920" y="104"/>
                    <a:pt x="960" y="104"/>
                  </a:cubicBezTo>
                  <a:cubicBezTo>
                    <a:pt x="1000" y="104"/>
                    <a:pt x="1019" y="71"/>
                    <a:pt x="1056" y="56"/>
                  </a:cubicBezTo>
                  <a:cubicBezTo>
                    <a:pt x="1093" y="41"/>
                    <a:pt x="1157" y="21"/>
                    <a:pt x="1184" y="12"/>
                  </a:cubicBezTo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3"/>
            <p:cNvSpPr>
              <a:spLocks noChangeShapeType="1"/>
            </p:cNvSpPr>
            <p:nvPr/>
          </p:nvSpPr>
          <p:spPr bwMode="auto">
            <a:xfrm flipV="1">
              <a:off x="4191000" y="1905000"/>
              <a:ext cx="0" cy="1371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4"/>
            <p:cNvSpPr>
              <a:spLocks noChangeShapeType="1"/>
            </p:cNvSpPr>
            <p:nvPr/>
          </p:nvSpPr>
          <p:spPr bwMode="auto">
            <a:xfrm flipH="1" flipV="1">
              <a:off x="4270375" y="4876800"/>
              <a:ext cx="454025" cy="1524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362200" y="3262313"/>
              <a:ext cx="3078163" cy="1995487"/>
            </a:xfrm>
            <a:custGeom>
              <a:avLst/>
              <a:gdLst/>
              <a:ahLst/>
              <a:cxnLst>
                <a:cxn ang="0">
                  <a:pos x="0" y="1126"/>
                </a:cxn>
                <a:cxn ang="0">
                  <a:pos x="504" y="1048"/>
                </a:cxn>
                <a:cxn ang="0">
                  <a:pos x="840" y="893"/>
                </a:cxn>
                <a:cxn ang="0">
                  <a:pos x="1040" y="813"/>
                </a:cxn>
                <a:cxn ang="0">
                  <a:pos x="1152" y="5"/>
                </a:cxn>
                <a:cxn ang="0">
                  <a:pos x="1208" y="781"/>
                </a:cxn>
                <a:cxn ang="0">
                  <a:pos x="1360" y="853"/>
                </a:cxn>
                <a:cxn ang="0">
                  <a:pos x="1552" y="885"/>
                </a:cxn>
                <a:cxn ang="0">
                  <a:pos x="1775" y="1085"/>
                </a:cxn>
                <a:cxn ang="0">
                  <a:pos x="566" y="1234"/>
                </a:cxn>
                <a:cxn ang="0">
                  <a:pos x="228" y="1222"/>
                </a:cxn>
                <a:cxn ang="0">
                  <a:pos x="0" y="1126"/>
                </a:cxn>
              </a:cxnLst>
              <a:rect l="0" t="0" r="r" b="b"/>
              <a:pathLst>
                <a:path w="1939" h="1257">
                  <a:moveTo>
                    <a:pt x="0" y="1126"/>
                  </a:moveTo>
                  <a:cubicBezTo>
                    <a:pt x="49" y="1073"/>
                    <a:pt x="364" y="1087"/>
                    <a:pt x="504" y="1048"/>
                  </a:cubicBezTo>
                  <a:cubicBezTo>
                    <a:pt x="644" y="1009"/>
                    <a:pt x="751" y="932"/>
                    <a:pt x="840" y="893"/>
                  </a:cubicBezTo>
                  <a:cubicBezTo>
                    <a:pt x="929" y="854"/>
                    <a:pt x="988" y="961"/>
                    <a:pt x="1040" y="813"/>
                  </a:cubicBezTo>
                  <a:cubicBezTo>
                    <a:pt x="1092" y="665"/>
                    <a:pt x="1124" y="10"/>
                    <a:pt x="1152" y="5"/>
                  </a:cubicBezTo>
                  <a:cubicBezTo>
                    <a:pt x="1180" y="0"/>
                    <a:pt x="1173" y="640"/>
                    <a:pt x="1208" y="781"/>
                  </a:cubicBezTo>
                  <a:cubicBezTo>
                    <a:pt x="1243" y="922"/>
                    <a:pt x="1303" y="836"/>
                    <a:pt x="1360" y="853"/>
                  </a:cubicBezTo>
                  <a:cubicBezTo>
                    <a:pt x="1417" y="870"/>
                    <a:pt x="1483" y="846"/>
                    <a:pt x="1552" y="885"/>
                  </a:cubicBezTo>
                  <a:cubicBezTo>
                    <a:pt x="1621" y="924"/>
                    <a:pt x="1939" y="1027"/>
                    <a:pt x="1775" y="1085"/>
                  </a:cubicBezTo>
                  <a:cubicBezTo>
                    <a:pt x="1611" y="1143"/>
                    <a:pt x="824" y="1211"/>
                    <a:pt x="566" y="1234"/>
                  </a:cubicBezTo>
                  <a:cubicBezTo>
                    <a:pt x="308" y="1257"/>
                    <a:pt x="322" y="1240"/>
                    <a:pt x="228" y="1222"/>
                  </a:cubicBezTo>
                  <a:cubicBezTo>
                    <a:pt x="134" y="1204"/>
                    <a:pt x="47" y="1146"/>
                    <a:pt x="0" y="112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Policy</a:t>
            </a:r>
            <a:endParaRPr lang="en-US" dirty="0"/>
          </a:p>
        </p:txBody>
      </p:sp>
      <p:pic>
        <p:nvPicPr>
          <p:cNvPr id="3074" name="Picture 2" descr="Image result for environmental policy asp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908" y="2057400"/>
            <a:ext cx="482278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67200" y="6477000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https://www.niehs.nih.gov/about/stewardship/faq/index.cfm</a:t>
            </a:r>
          </a:p>
        </p:txBody>
      </p:sp>
      <p:sp>
        <p:nvSpPr>
          <p:cNvPr id="6" name="Oval 5"/>
          <p:cNvSpPr/>
          <p:nvPr/>
        </p:nvSpPr>
        <p:spPr>
          <a:xfrm>
            <a:off x="1905000" y="2761753"/>
            <a:ext cx="2667000" cy="3124200"/>
          </a:xfrm>
          <a:prstGeom prst="ellipse">
            <a:avLst/>
          </a:prstGeom>
          <a:noFill/>
          <a:ln w="76200"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1E84CB-9590-3A4C-8CE1-7ACFFAC8B5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7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61400" cy="591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5486400" y="21336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ocean water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1447800" y="6248400"/>
            <a:ext cx="241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first vapor, equilibrium</a:t>
            </a: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 flipH="1">
            <a:off x="457200" y="457200"/>
            <a:ext cx="6629400" cy="609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0" y="5410200"/>
            <a:ext cx="133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kinetic frac.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3581400" y="1981200"/>
            <a:ext cx="996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first rain</a:t>
            </a:r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5257800" y="2476500"/>
            <a:ext cx="182563" cy="1825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2908300" y="2681288"/>
            <a:ext cx="136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second rain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2514600" y="32766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third rain</a:t>
            </a: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H="1">
            <a:off x="4724400" y="2717800"/>
            <a:ext cx="4572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5410200" y="2895600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evaporation</a:t>
            </a:r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 flipH="1" flipV="1">
            <a:off x="939800" y="6223000"/>
            <a:ext cx="304800" cy="76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 flipV="1">
            <a:off x="838200" y="2438400"/>
            <a:ext cx="4038600" cy="3733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3733800" y="3568700"/>
            <a:ext cx="3067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evaporation of surface water</a:t>
            </a:r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 flipV="1">
            <a:off x="3657600" y="3392488"/>
            <a:ext cx="533400" cy="2286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28600" y="0"/>
            <a:ext cx="3200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/>
            <a:r>
              <a:rPr lang="en-US" sz="4600" b="1" dirty="0" smtClean="0">
                <a:solidFill>
                  <a:schemeClr val="tx1"/>
                </a:solidFill>
              </a:rPr>
              <a:t>Animations</a:t>
            </a:r>
            <a:endParaRPr lang="en-US" sz="4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1E84CB-9590-3A4C-8CE1-7ACFFAC8B59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4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1.40611E-6 L -0.44167 0.54394 " pathEditMode="relative" ptsTypes="AA">
                                      <p:cBhvr>
                                        <p:cTn id="18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167 0.54394 L -0.49323 0.5307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323 0.53076 L -0.04323 -0.0187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7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23 -0.01873 L -0.1099 0.05897 " pathEditMode="relative" ptsTypes="AA">
                                      <p:cBhvr>
                                        <p:cTn id="47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9 0.05897 L -0.19323 0.15888 " pathEditMode="relative" ptsTypes="AA">
                                      <p:cBhvr>
                                        <p:cTn id="54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8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23 0.15888 L -0.0849 0.09227 " pathEditMode="relative" ptsTypes="AA">
                                      <p:cBhvr>
                                        <p:cTn id="76" dur="2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38924" grpId="0"/>
      <p:bldP spid="38932" grpId="0"/>
      <p:bldP spid="38933" grpId="0"/>
      <p:bldP spid="38927" grpId="0" animBg="1"/>
      <p:bldP spid="38927" grpId="1" animBg="1"/>
      <p:bldP spid="38927" grpId="2" animBg="1"/>
      <p:bldP spid="38927" grpId="3" animBg="1"/>
      <p:bldP spid="38927" grpId="4" animBg="1"/>
      <p:bldP spid="38927" grpId="5" animBg="1"/>
      <p:bldP spid="38927" grpId="6" animBg="1"/>
      <p:bldP spid="38935" grpId="0"/>
      <p:bldP spid="38936" grpId="0"/>
      <p:bldP spid="38937" grpId="0" animBg="1"/>
      <p:bldP spid="38937" grpId="1" animBg="1"/>
      <p:bldP spid="38938" grpId="0"/>
      <p:bldP spid="38938" grpId="1"/>
      <p:bldP spid="38939" grpId="0" animBg="1"/>
      <p:bldP spid="38941" grpId="0"/>
      <p:bldP spid="389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chemeClr val="tx1"/>
                </a:solidFill>
              </a:rPr>
              <a:t>Preparing the Presentation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53400" cy="5257800"/>
          </a:xfrm>
        </p:spPr>
        <p:txBody>
          <a:bodyPr/>
          <a:lstStyle/>
          <a:p>
            <a:pPr eaLnBrk="1" hangingPunct="1"/>
            <a:endParaRPr lang="en-US" sz="2600" dirty="0"/>
          </a:p>
          <a:p>
            <a:pPr eaLnBrk="1" hangingPunct="1"/>
            <a:r>
              <a:rPr lang="en-US" sz="2600" dirty="0"/>
              <a:t>Average not more than 1 slide per minute</a:t>
            </a:r>
          </a:p>
          <a:p>
            <a:pPr eaLnBrk="1" hangingPunct="1"/>
            <a:r>
              <a:rPr lang="en-US" sz="2600" dirty="0" err="1"/>
              <a:t>Powerpoint</a:t>
            </a:r>
            <a:r>
              <a:rPr lang="en-US" sz="2600" dirty="0"/>
              <a:t>, </a:t>
            </a:r>
            <a:r>
              <a:rPr lang="en-US" sz="2600" dirty="0" smtClean="0"/>
              <a:t>PDF </a:t>
            </a:r>
            <a:r>
              <a:rPr lang="en-US" sz="2600" dirty="0"/>
              <a:t>are standard</a:t>
            </a:r>
          </a:p>
          <a:p>
            <a:pPr lvl="1" eaLnBrk="1" hangingPunct="1"/>
            <a:r>
              <a:rPr lang="en-US" sz="2000" dirty="0" smtClean="0"/>
              <a:t>Avoid others, convert Keynote to PDF files</a:t>
            </a:r>
          </a:p>
          <a:p>
            <a:pPr lvl="1" eaLnBrk="1" hangingPunct="1"/>
            <a:r>
              <a:rPr lang="en-US" sz="2000" dirty="0" smtClean="0"/>
              <a:t>Prezi causes nausea! </a:t>
            </a:r>
          </a:p>
          <a:p>
            <a:pPr eaLnBrk="1" hangingPunct="1"/>
            <a:r>
              <a:rPr lang="en-US" sz="2600" dirty="0"/>
              <a:t>No </a:t>
            </a:r>
            <a:r>
              <a:rPr lang="en-US" sz="2600" dirty="0" smtClean="0"/>
              <a:t>random sounds, logical </a:t>
            </a:r>
            <a:r>
              <a:rPr lang="en-US" sz="2600" dirty="0"/>
              <a:t>animations </a:t>
            </a:r>
            <a:r>
              <a:rPr lang="en-US" sz="2600" dirty="0" smtClean="0"/>
              <a:t>OK – not these!</a:t>
            </a:r>
          </a:p>
          <a:p>
            <a:pPr eaLnBrk="1" hangingPunct="1"/>
            <a:r>
              <a:rPr lang="en-US" sz="2600" dirty="0" smtClean="0"/>
              <a:t>Use </a:t>
            </a:r>
            <a:r>
              <a:rPr lang="en-US" sz="2600" dirty="0"/>
              <a:t>3-7 bullets per page</a:t>
            </a:r>
          </a:p>
          <a:p>
            <a:pPr lvl="1" eaLnBrk="1" hangingPunct="1"/>
            <a:r>
              <a:rPr lang="en-US" sz="2000" dirty="0"/>
              <a:t>Avoid writing out, and especially reading, long and complete sentences on slides because it is really boring to the audience</a:t>
            </a:r>
          </a:p>
          <a:p>
            <a:pPr eaLnBrk="1" hangingPunct="1"/>
            <a:r>
              <a:rPr lang="en-US" sz="2600" dirty="0" smtClean="0"/>
              <a:t>Consistent slide appearance: font</a:t>
            </a:r>
            <a:r>
              <a:rPr lang="en-US" sz="2600" dirty="0"/>
              <a:t>, </a:t>
            </a:r>
            <a:r>
              <a:rPr lang="en-US" sz="2600" dirty="0" smtClean="0"/>
              <a:t>colors, animations</a:t>
            </a:r>
            <a:endParaRPr lang="en-US" sz="2600" dirty="0"/>
          </a:p>
          <a:p>
            <a:pPr eaLnBrk="1" hangingPunct="1"/>
            <a:r>
              <a:rPr lang="en-US" sz="2600" dirty="0" err="1" smtClean="0"/>
              <a:t>Speelcheck</a:t>
            </a: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8" dur="20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What Font to Use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543050" y="1279525"/>
            <a:ext cx="57721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60000"/>
              </a:lnSpc>
            </a:pPr>
            <a:r>
              <a:rPr lang="en-US" sz="2400" dirty="0">
                <a:latin typeface="Comic Sans MS" charset="0"/>
              </a:rPr>
              <a:t>Type size should be 18 points or larger:</a:t>
            </a:r>
          </a:p>
          <a:p>
            <a:pPr algn="ctr" eaLnBrk="0" hangingPunct="0">
              <a:lnSpc>
                <a:spcPct val="160000"/>
              </a:lnSpc>
            </a:pPr>
            <a:r>
              <a:rPr lang="en-US" dirty="0">
                <a:latin typeface="Comic Sans MS" charset="0"/>
              </a:rPr>
              <a:t>18 point</a:t>
            </a:r>
            <a:endParaRPr lang="en-US" sz="2400" dirty="0">
              <a:latin typeface="Comic Sans MS" charset="0"/>
            </a:endParaRPr>
          </a:p>
          <a:p>
            <a:pPr algn="ctr" eaLnBrk="0" hangingPunct="0">
              <a:lnSpc>
                <a:spcPct val="160000"/>
              </a:lnSpc>
            </a:pPr>
            <a:r>
              <a:rPr lang="en-US" sz="2000" dirty="0">
                <a:latin typeface="Comic Sans MS" charset="0"/>
              </a:rPr>
              <a:t>20 point</a:t>
            </a:r>
            <a:endParaRPr lang="en-US" sz="2400" dirty="0">
              <a:latin typeface="Comic Sans MS" charset="0"/>
            </a:endParaRPr>
          </a:p>
          <a:p>
            <a:pPr algn="ctr" eaLnBrk="0" hangingPunct="0">
              <a:lnSpc>
                <a:spcPct val="160000"/>
              </a:lnSpc>
            </a:pPr>
            <a:r>
              <a:rPr lang="en-US" sz="2400" dirty="0">
                <a:latin typeface="Comic Sans MS" charset="0"/>
              </a:rPr>
              <a:t>24 point</a:t>
            </a:r>
          </a:p>
          <a:p>
            <a:pPr algn="ctr" eaLnBrk="0" hangingPunct="0">
              <a:lnSpc>
                <a:spcPct val="160000"/>
              </a:lnSpc>
            </a:pPr>
            <a:r>
              <a:rPr lang="en-US" sz="2800" dirty="0">
                <a:latin typeface="Comic Sans MS" charset="0"/>
              </a:rPr>
              <a:t>28 point</a:t>
            </a:r>
          </a:p>
          <a:p>
            <a:pPr algn="ctr" eaLnBrk="0" hangingPunct="0">
              <a:lnSpc>
                <a:spcPct val="160000"/>
              </a:lnSpc>
            </a:pPr>
            <a:r>
              <a:rPr lang="en-US" sz="3600" dirty="0">
                <a:latin typeface="Comic Sans MS" charset="0"/>
              </a:rPr>
              <a:t>36 point</a:t>
            </a:r>
            <a:endParaRPr lang="en-US" sz="2400" dirty="0">
              <a:solidFill>
                <a:srgbClr val="FF0000"/>
              </a:solidFill>
              <a:latin typeface="Trebuchet MS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04800" y="6172200"/>
            <a:ext cx="3440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mic Sans MS" charset="0"/>
              </a:rPr>
              <a:t>* References can be in 12-14 point font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4876800" y="6172200"/>
            <a:ext cx="42672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http://www.fw.msu.edu/orgs/gso/documents/GSOWorkshopDocsSp2006/PresentationTipsinPowerPoint.ppt#307,6,Powerpoint basics: 1.  What font to use</a:t>
            </a: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143000" y="5029200"/>
            <a:ext cx="73152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latin typeface="Comic Sans MS" charset="0"/>
              </a:rPr>
              <a:t>AVOID USING ALL CAPITAL LETTERS BECAUSE IT’S MUCH HARDER TO READ</a:t>
            </a:r>
            <a:endParaRPr lang="en-US" sz="2800">
              <a:solidFill>
                <a:srgbClr val="FF0000"/>
              </a:solidFill>
              <a:latin typeface="Trebuchet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37253" y="228600"/>
            <a:ext cx="12490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Serif</a:t>
            </a:r>
          </a:p>
          <a:p>
            <a:r>
              <a:rPr lang="en-US" dirty="0" smtClean="0"/>
              <a:t>Sans Serif</a:t>
            </a:r>
          </a:p>
          <a:p>
            <a:r>
              <a:rPr lang="en-US" dirty="0" smtClean="0">
                <a:latin typeface="Jokerman" pitchFamily="82" charset="0"/>
              </a:rPr>
              <a:t>annoying</a:t>
            </a:r>
            <a:endParaRPr lang="en-US" dirty="0">
              <a:latin typeface="Jokerman" pitchFamily="8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1E84CB-9590-3A4C-8CE1-7ACFFAC8B59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Color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33400" y="2667000"/>
            <a:ext cx="80010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>
                <a:latin typeface="Comic Sans MS" charset="0"/>
              </a:rPr>
              <a:t>Dark letters against a light background work</a:t>
            </a:r>
            <a:endParaRPr lang="en-US" sz="2400">
              <a:latin typeface="Trebuchet MS" charset="0"/>
            </a:endParaRP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33375" y="4419600"/>
            <a:ext cx="8658225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 dirty="0">
                <a:latin typeface="Comic Sans MS" charset="0"/>
              </a:rPr>
              <a:t>B</a:t>
            </a:r>
            <a:r>
              <a:rPr lang="en-US" sz="2800" dirty="0" smtClean="0">
                <a:latin typeface="Comic Sans MS" charset="0"/>
              </a:rPr>
              <a:t>est </a:t>
            </a:r>
            <a:r>
              <a:rPr lang="en-US" sz="2800" dirty="0">
                <a:latin typeface="Comic Sans MS" charset="0"/>
              </a:rPr>
              <a:t>for smaller rooms, especially when </a:t>
            </a:r>
            <a:r>
              <a:rPr lang="en-US" sz="2800" dirty="0" smtClean="0">
                <a:latin typeface="Comic Sans MS" charset="0"/>
              </a:rPr>
              <a:t/>
            </a:r>
            <a:br>
              <a:rPr lang="en-US" sz="2800" dirty="0" smtClean="0">
                <a:latin typeface="Comic Sans MS" charset="0"/>
              </a:rPr>
            </a:br>
            <a:r>
              <a:rPr lang="en-US" sz="2800" dirty="0" smtClean="0">
                <a:latin typeface="Comic Sans MS" charset="0"/>
              </a:rPr>
              <a:t>lights </a:t>
            </a:r>
            <a:r>
              <a:rPr lang="en-US" sz="2800" dirty="0">
                <a:latin typeface="Comic Sans MS" charset="0"/>
              </a:rPr>
              <a:t>are </a:t>
            </a:r>
            <a:r>
              <a:rPr lang="en-US" sz="2800" dirty="0" smtClean="0">
                <a:latin typeface="Comic Sans MS" charset="0"/>
              </a:rPr>
              <a:t>on</a:t>
            </a:r>
            <a:endParaRPr lang="en-US" sz="2800" dirty="0">
              <a:latin typeface="Trebuchet MS" charset="0"/>
            </a:endParaRPr>
          </a:p>
          <a:p>
            <a:pPr algn="ctr" eaLnBrk="0" hangingPunct="0"/>
            <a:endParaRPr lang="en-US" sz="2800" dirty="0">
              <a:latin typeface="Times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4648200" y="6096000"/>
            <a:ext cx="4343400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http://www.fw.msu.edu/orgs/gso/documents/GSOWorkshopDocsSp2006/PresentationTipsinPowerPoint.ppt#302,5,Powerpoint basics: 1.  What font to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1E84CB-9590-3A4C-8CE1-7ACFFAC8B59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2400">
              <a:solidFill>
                <a:schemeClr val="accent2"/>
              </a:solidFill>
              <a:latin typeface="Times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4800" y="1524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4200" b="1" dirty="0">
                <a:solidFill>
                  <a:schemeClr val="bg1"/>
                </a:solidFill>
                <a:latin typeface="+mj-lt"/>
              </a:rPr>
              <a:t>Color</a:t>
            </a: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76200" y="1447800"/>
            <a:ext cx="8991600" cy="0"/>
          </a:xfrm>
          <a:prstGeom prst="line">
            <a:avLst/>
          </a:prstGeom>
          <a:noFill/>
          <a:ln w="57150" cmpd="thickThin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14400" y="4419600"/>
            <a:ext cx="7315200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en-US" sz="2800" dirty="0">
                <a:solidFill>
                  <a:srgbClr val="FF0000"/>
                </a:solidFill>
                <a:latin typeface="Comic Sans MS" charset="0"/>
              </a:rPr>
              <a:t>Many experts feel that a dark blue or black background works best for talks in a large room</a:t>
            </a:r>
            <a:endParaRPr lang="en-US" sz="2400" dirty="0">
              <a:solidFill>
                <a:srgbClr val="FF0000"/>
              </a:solidFill>
              <a:latin typeface="Trebuchet MS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835025" y="2743200"/>
            <a:ext cx="68627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dirty="0">
                <a:solidFill>
                  <a:schemeClr val="bg1"/>
                </a:solidFill>
                <a:latin typeface="Comic Sans MS" charset="0"/>
              </a:rPr>
              <a:t>Light letters against a dark background </a:t>
            </a:r>
          </a:p>
          <a:p>
            <a:pPr algn="ctr" eaLnBrk="0" hangingPunct="0"/>
            <a:r>
              <a:rPr lang="en-US" sz="2800" dirty="0">
                <a:solidFill>
                  <a:schemeClr val="bg1"/>
                </a:solidFill>
                <a:latin typeface="Comic Sans MS" charset="0"/>
              </a:rPr>
              <a:t>also work</a:t>
            </a:r>
            <a:endParaRPr lang="en-US" sz="2400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800600" y="6172200"/>
            <a:ext cx="42672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http://www.fw.msu.edu/orgs/gso/documents/GSOWorkshopDocsSp2006/PresentationTipsinPowerPoint.ppt#302,5,Powerpoint basics: 1.  What font to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1E84CB-9590-3A4C-8CE1-7ACFFAC8B59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Preparing Yourself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133600"/>
            <a:ext cx="8686800" cy="4648200"/>
          </a:xfrm>
        </p:spPr>
        <p:txBody>
          <a:bodyPr lIns="90488" tIns="44450" rIns="90488" bIns="44450"/>
          <a:lstStyle/>
          <a:p>
            <a:pPr eaLnBrk="1" hangingPunct="1">
              <a:spcBef>
                <a:spcPct val="40000"/>
              </a:spcBef>
            </a:pPr>
            <a:r>
              <a:rPr lang="en-US" sz="2800" dirty="0"/>
              <a:t>Immerse yourself in subject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dirty="0"/>
              <a:t>Web of Science/Google it: use the latest news</a:t>
            </a:r>
          </a:p>
          <a:p>
            <a:pPr eaLnBrk="1" hangingPunct="1">
              <a:spcBef>
                <a:spcPct val="40000"/>
              </a:spcBef>
            </a:pPr>
            <a:r>
              <a:rPr lang="en-US" sz="2800" dirty="0"/>
              <a:t>Familiar with the projection equipment, remote </a:t>
            </a:r>
            <a:r>
              <a:rPr lang="en-US" sz="2800" dirty="0" smtClean="0"/>
              <a:t>control</a:t>
            </a:r>
            <a:endParaRPr lang="en-US" sz="2800" dirty="0"/>
          </a:p>
          <a:p>
            <a:pPr eaLnBrk="1" hangingPunct="1">
              <a:spcBef>
                <a:spcPct val="40000"/>
              </a:spcBef>
            </a:pPr>
            <a:r>
              <a:rPr lang="en-US" sz="2700" dirty="0" smtClean="0"/>
              <a:t>For presentations other than Senior Seminar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sz="2400" dirty="0"/>
              <a:t>B</a:t>
            </a:r>
            <a:r>
              <a:rPr lang="en-US" sz="2400" dirty="0" smtClean="0"/>
              <a:t>ring memory </a:t>
            </a:r>
            <a:r>
              <a:rPr lang="en-US" sz="2400" dirty="0"/>
              <a:t>stick </a:t>
            </a:r>
            <a:r>
              <a:rPr lang="en-US" sz="2400" dirty="0" smtClean="0"/>
              <a:t>AND </a:t>
            </a:r>
            <a:r>
              <a:rPr lang="en-US" sz="2400" dirty="0"/>
              <a:t>a laptop WITH power </a:t>
            </a:r>
            <a:r>
              <a:rPr lang="en-US" sz="2400" dirty="0" smtClean="0"/>
              <a:t>supply AND extension cord</a:t>
            </a:r>
            <a:endParaRPr lang="en-US" sz="2400" dirty="0"/>
          </a:p>
          <a:p>
            <a:pPr lvl="1" eaLnBrk="1" hangingPunct="1">
              <a:spcBef>
                <a:spcPct val="40000"/>
              </a:spcBef>
            </a:pPr>
            <a:r>
              <a:rPr lang="en-US" sz="2500" dirty="0" smtClean="0"/>
              <a:t>Printed copies </a:t>
            </a:r>
            <a:r>
              <a:rPr lang="en-US" sz="2500" dirty="0"/>
              <a:t>of your slides (‘handouts</a:t>
            </a:r>
            <a:r>
              <a:rPr lang="en-US" sz="2500" dirty="0" smtClean="0"/>
              <a:t>’), or on your phone</a:t>
            </a:r>
            <a:endParaRPr lang="en-US" sz="2500" dirty="0"/>
          </a:p>
          <a:p>
            <a:pPr lvl="2" eaLnBrk="1" hangingPunct="1">
              <a:spcBef>
                <a:spcPct val="40000"/>
              </a:spcBef>
            </a:pPr>
            <a:r>
              <a:rPr lang="en-US" sz="2100" dirty="0"/>
              <a:t>Annotate and use as </a:t>
            </a:r>
            <a:r>
              <a:rPr lang="en-US" sz="2100" dirty="0" smtClean="0"/>
              <a:t>notes, review </a:t>
            </a:r>
            <a:r>
              <a:rPr lang="en-US" sz="2100" dirty="0"/>
              <a:t>as you’re waiting</a:t>
            </a:r>
          </a:p>
          <a:p>
            <a:pPr lvl="2" eaLnBrk="1" hangingPunct="1">
              <a:spcBef>
                <a:spcPct val="40000"/>
              </a:spcBef>
            </a:pPr>
            <a:r>
              <a:rPr lang="en-US" sz="2100" dirty="0" smtClean="0"/>
              <a:t>Helps </a:t>
            </a:r>
            <a:r>
              <a:rPr lang="en-US" sz="2100" dirty="0"/>
              <a:t>if everything crashes, the bulb </a:t>
            </a:r>
            <a:r>
              <a:rPr lang="en-US" sz="2100" dirty="0" smtClean="0"/>
              <a:t>blows</a:t>
            </a:r>
            <a:endParaRPr lang="en-US" sz="2100" dirty="0"/>
          </a:p>
        </p:txBody>
      </p:sp>
      <p:pic>
        <p:nvPicPr>
          <p:cNvPr id="26628" name="Picture 8" descr="seatin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76225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9"/>
          <p:cNvSpPr>
            <a:spLocks noChangeArrowheads="1"/>
          </p:cNvSpPr>
          <p:nvPr/>
        </p:nvSpPr>
        <p:spPr bwMode="auto">
          <a:xfrm>
            <a:off x="5670550" y="6553200"/>
            <a:ext cx="34734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hlinkClick r:id="rId4"/>
              </a:rPr>
              <a:t>www.terryfoxtheatre.com/theatre_specification...</a:t>
            </a:r>
            <a:r>
              <a:rPr lang="en-US" sz="120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600" b="1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28955" y="1600200"/>
            <a:ext cx="8229600" cy="4724400"/>
          </a:xfrm>
        </p:spPr>
        <p:txBody>
          <a:bodyPr lIns="90488" tIns="44450" rIns="90488" bIns="44450"/>
          <a:lstStyle/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200" dirty="0" smtClean="0"/>
              <a:t>Introduction - Why give talks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200" dirty="0" smtClean="0"/>
              <a:t>Structuring </a:t>
            </a:r>
            <a:r>
              <a:rPr lang="en-US" sz="3200" dirty="0"/>
              <a:t>your story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200" dirty="0"/>
              <a:t>Preparing your data/information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200" dirty="0"/>
              <a:t>Preparing and giving the presentation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200" dirty="0"/>
              <a:t>Concluding your </a:t>
            </a:r>
            <a:r>
              <a:rPr lang="en-US" sz="3200" dirty="0" smtClean="0"/>
              <a:t>presentation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200" dirty="0" smtClean="0"/>
              <a:t>Example</a:t>
            </a:r>
            <a:endParaRPr lang="en-US" sz="3200" dirty="0"/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200" dirty="0" smtClean="0"/>
              <a:t>What can go wrong?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</a:pPr>
            <a:r>
              <a:rPr lang="en-US" sz="3200" dirty="0" smtClean="0"/>
              <a:t>Handling </a:t>
            </a:r>
            <a:r>
              <a:rPr lang="en-US" sz="3200" dirty="0"/>
              <a:t>questions and answers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Rehearsing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1697" y="2057400"/>
            <a:ext cx="8763000" cy="4038600"/>
          </a:xfrm>
        </p:spPr>
        <p:txBody>
          <a:bodyPr/>
          <a:lstStyle/>
          <a:p>
            <a:pPr eaLnBrk="1" hangingPunct="1">
              <a:spcAft>
                <a:spcPts val="100"/>
              </a:spcAft>
            </a:pPr>
            <a:r>
              <a:rPr lang="en-US" sz="2800" b="1" dirty="0" smtClean="0"/>
              <a:t>Practice – actually stand </a:t>
            </a:r>
            <a:r>
              <a:rPr lang="en-US" sz="2800" b="1" dirty="0"/>
              <a:t>up and say the words out loud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/>
              <a:t>Discover what you don’t understand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/>
              <a:t>Develop a natural flow and come up with better phrasings and ways to describe things – no </a:t>
            </a:r>
            <a:r>
              <a:rPr lang="en-US" sz="2400" dirty="0" err="1"/>
              <a:t>uptalk</a:t>
            </a:r>
            <a:r>
              <a:rPr lang="en-US" sz="2400" dirty="0"/>
              <a:t>!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u="sng" dirty="0"/>
              <a:t>Stay within the time limit</a:t>
            </a:r>
          </a:p>
          <a:p>
            <a:pPr lvl="1" eaLnBrk="1" hangingPunct="1">
              <a:spcAft>
                <a:spcPts val="1200"/>
              </a:spcAft>
            </a:pPr>
            <a:r>
              <a:rPr lang="en-US" sz="2400" dirty="0"/>
              <a:t>Try speaking too loud to get a feeling where the upper limit is</a:t>
            </a:r>
          </a:p>
          <a:p>
            <a:pPr eaLnBrk="1" hangingPunct="1">
              <a:spcAft>
                <a:spcPts val="1200"/>
              </a:spcAft>
            </a:pPr>
            <a:r>
              <a:rPr lang="en-US" sz="2800" b="1" dirty="0"/>
              <a:t>Don’t over rehearse or memorize the talk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48200" y="6172200"/>
            <a:ext cx="40655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http://www.fw.msu.edu/orgs/gso/documents/GSOWorkshopDocsSp2006/TipsforGivingaScientificPresentation.pdf</a:t>
            </a:r>
          </a:p>
        </p:txBody>
      </p:sp>
      <p:pic>
        <p:nvPicPr>
          <p:cNvPr id="27653" name="Picture 6" descr="Auditorium-side%2520view%2520of%2520stage-emp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114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5330825" y="-76200"/>
            <a:ext cx="35845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hlinkClick r:id="rId5"/>
              </a:rPr>
              <a:t>www.thomas.edu/facilities/auditorium/index.htm</a:t>
            </a:r>
            <a:r>
              <a:rPr lang="en-US" sz="120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What to Wear …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2410" y="1905000"/>
            <a:ext cx="6172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800" dirty="0"/>
              <a:t>Dress up – maybe wear a jacket?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dirty="0"/>
              <a:t>More formal attire makes you appear more authoritative and you show you care enough to try to look </a:t>
            </a:r>
            <a:r>
              <a:rPr lang="en-US" sz="2400" dirty="0" smtClean="0"/>
              <a:t>nice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/>
              <a:t>“Snappy Casual”</a:t>
            </a:r>
            <a:endParaRPr lang="en-US" sz="2400" dirty="0"/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dirty="0" smtClean="0"/>
              <a:t>Dark </a:t>
            </a:r>
            <a:r>
              <a:rPr lang="en-US" sz="2400" dirty="0"/>
              <a:t>clothes are more powerful than light clothes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dirty="0"/>
              <a:t>Shirts or blouses with collars are better than collarless ones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dirty="0"/>
              <a:t>Clothes with pressed creases (!) are signs of power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endParaRPr lang="en-US" sz="2000" dirty="0"/>
          </a:p>
        </p:txBody>
      </p:sp>
      <p:pic>
        <p:nvPicPr>
          <p:cNvPr id="28677" name="Picture 15" descr="041008_presidential_deb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44" y="347663"/>
            <a:ext cx="2649256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21899" y="6400800"/>
            <a:ext cx="3444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“Ask Dr. Marty” </a:t>
            </a:r>
            <a:r>
              <a:rPr lang="en-US" sz="1200" dirty="0" err="1"/>
              <a:t>AnimalLabNews</a:t>
            </a:r>
            <a:r>
              <a:rPr lang="en-US" sz="1200" dirty="0"/>
              <a:t> (Jan-Feb 2007)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2133600" cy="9906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Starting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5257800" cy="42672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2600" dirty="0"/>
              <a:t>Starting out is the hardest part of the talk</a:t>
            </a:r>
            <a:endParaRPr lang="en-US" sz="2600" b="1" dirty="0"/>
          </a:p>
          <a:p>
            <a:pPr lvl="1" eaLnBrk="1" hangingPunct="1">
              <a:spcAft>
                <a:spcPts val="1200"/>
              </a:spcAft>
            </a:pPr>
            <a:r>
              <a:rPr lang="en-US" sz="2200" dirty="0"/>
              <a:t>Memorize the first few lines </a:t>
            </a:r>
            <a:r>
              <a:rPr lang="en-US" sz="2200" dirty="0" smtClean="0"/>
              <a:t>so that you are confident looking directly at the audience …</a:t>
            </a:r>
            <a:endParaRPr lang="en-US" sz="2200" dirty="0"/>
          </a:p>
          <a:p>
            <a:pPr lvl="1" eaLnBrk="1" hangingPunct="1">
              <a:spcAft>
                <a:spcPts val="1200"/>
              </a:spcAft>
            </a:pPr>
            <a:r>
              <a:rPr lang="en-US" sz="2200" i="1" dirty="0"/>
              <a:t>“Hello, I’m</a:t>
            </a:r>
            <a:r>
              <a:rPr lang="en-US" sz="2200" i="1" dirty="0" smtClean="0"/>
              <a:t> Stephanie </a:t>
            </a:r>
            <a:r>
              <a:rPr lang="en-US" sz="2200" i="1" dirty="0" err="1" smtClean="0"/>
              <a:t>Pfirman</a:t>
            </a:r>
            <a:r>
              <a:rPr lang="en-US" sz="2200" i="1" dirty="0" smtClean="0"/>
              <a:t>. </a:t>
            </a:r>
            <a:r>
              <a:rPr lang="en-US" sz="2200" i="1" dirty="0"/>
              <a:t>The title of my </a:t>
            </a:r>
            <a:r>
              <a:rPr lang="en-US" sz="2200" i="1" dirty="0" smtClean="0"/>
              <a:t>talk </a:t>
            </a:r>
            <a:r>
              <a:rPr lang="en-US" sz="2200" i="1" dirty="0"/>
              <a:t>is, </a:t>
            </a:r>
            <a:r>
              <a:rPr lang="en-US" sz="2200" i="1" dirty="0" smtClean="0"/>
              <a:t>‘How to Give a </a:t>
            </a:r>
            <a:r>
              <a:rPr lang="en-US" sz="2200" i="1" dirty="0"/>
              <a:t>R</a:t>
            </a:r>
            <a:r>
              <a:rPr lang="en-US" sz="2200" i="1" dirty="0" smtClean="0"/>
              <a:t>esearch Presentation.’  By the end of this presentation you should feel confident giving a talk ….’”</a:t>
            </a:r>
            <a:endParaRPr lang="en-US" sz="2200" i="1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562600" y="6172200"/>
            <a:ext cx="335280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http://www.fw.msu.edu/orgs/gso/documents/GSOWorkshopDocsSp2006/TipsforGivingaScientificPresentation.pdf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43600" y="4572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53548A"/>
                </a:solidFill>
              </a:rPr>
              <a:t>http://soroptimistofgreaterdavis.org/documents/images/photos/speaker.gif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375" y="304800"/>
            <a:ext cx="27908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4876800" cy="12954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Eye Contact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981200"/>
            <a:ext cx="8229600" cy="4800600"/>
          </a:xfrm>
        </p:spPr>
        <p:txBody>
          <a:bodyPr lIns="90488" tIns="44450" rIns="90488" bIns="44450"/>
          <a:lstStyle/>
          <a:p>
            <a:pPr eaLnBrk="1" hangingPunct="1">
              <a:buFont typeface="Wingdings" charset="2"/>
              <a:buNone/>
            </a:pPr>
            <a:r>
              <a:rPr lang="en-US" sz="2800" dirty="0"/>
              <a:t>Experienced </a:t>
            </a:r>
            <a:r>
              <a:rPr lang="en-US" sz="2800" dirty="0" smtClean="0"/>
              <a:t>speakers</a:t>
            </a:r>
            <a:endParaRPr lang="en-US" sz="3200" dirty="0"/>
          </a:p>
          <a:p>
            <a:pPr lvl="1" eaLnBrk="1" hangingPunct="1"/>
            <a:r>
              <a:rPr lang="en-US" sz="2400" dirty="0"/>
              <a:t>Speak freely and look directly at audience</a:t>
            </a:r>
          </a:p>
          <a:p>
            <a:pPr lvl="1" eaLnBrk="1" hangingPunct="1"/>
            <a:r>
              <a:rPr lang="en-US" sz="2400" dirty="0"/>
              <a:t>Remember to roam around the room – don’t lock onto 1 person!</a:t>
            </a:r>
          </a:p>
          <a:p>
            <a:pPr eaLnBrk="1" hangingPunct="1">
              <a:buFont typeface="Wingdings" charset="2"/>
              <a:buNone/>
            </a:pPr>
            <a:r>
              <a:rPr lang="en-US" sz="2800" dirty="0"/>
              <a:t>Inexperienced </a:t>
            </a:r>
            <a:r>
              <a:rPr lang="en-US" sz="2800" dirty="0" smtClean="0"/>
              <a:t>speakers</a:t>
            </a:r>
            <a:endParaRPr lang="en-US" sz="3200" dirty="0"/>
          </a:p>
          <a:p>
            <a:pPr lvl="1" eaLnBrk="1" hangingPunct="1"/>
            <a:r>
              <a:rPr lang="en-US" sz="2400" dirty="0"/>
              <a:t>Put outline and key points of your presentation on your slides</a:t>
            </a:r>
          </a:p>
          <a:p>
            <a:pPr lvl="1" eaLnBrk="1" hangingPunct="1"/>
            <a:r>
              <a:rPr lang="en-US" sz="2400" dirty="0"/>
              <a:t>This procedure helps you be more comfortable</a:t>
            </a:r>
          </a:p>
          <a:p>
            <a:pPr lvl="2" eaLnBrk="1" hangingPunct="1"/>
            <a:r>
              <a:rPr lang="en-US" sz="2000" dirty="0"/>
              <a:t>You don’t have to remember what to say</a:t>
            </a:r>
          </a:p>
          <a:p>
            <a:pPr lvl="2" eaLnBrk="1" hangingPunct="1"/>
            <a:r>
              <a:rPr lang="en-US" sz="2000" dirty="0"/>
              <a:t>Eyes are on the slide not on you</a:t>
            </a:r>
          </a:p>
          <a:p>
            <a:pPr lvl="2" eaLnBrk="1" hangingPunct="1"/>
            <a:r>
              <a:rPr lang="en-US" sz="2000" dirty="0"/>
              <a:t>Key points are there in case you forget to say something </a:t>
            </a:r>
            <a:r>
              <a:rPr lang="en-US" sz="2000" dirty="0" smtClean="0"/>
              <a:t>and also for </a:t>
            </a:r>
            <a:r>
              <a:rPr lang="en-US" sz="2000" dirty="0"/>
              <a:t>people who weren’t listening or who are visual learners</a:t>
            </a:r>
          </a:p>
        </p:txBody>
      </p:sp>
      <p:sp>
        <p:nvSpPr>
          <p:cNvPr id="30724" name="Rectangle 7"/>
          <p:cNvSpPr>
            <a:spLocks noChangeArrowheads="1"/>
          </p:cNvSpPr>
          <p:nvPr/>
        </p:nvSpPr>
        <p:spPr bwMode="auto">
          <a:xfrm>
            <a:off x="5715000" y="6507163"/>
            <a:ext cx="3224213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http://www.metclubnyc.org/slide%20show.jpg</a:t>
            </a: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4800"/>
            <a:ext cx="3543300" cy="2038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69620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b="1" dirty="0" smtClean="0">
                <a:solidFill>
                  <a:schemeClr val="tx1"/>
                </a:solidFill>
              </a:rPr>
              <a:t>Presenting the Presentation</a:t>
            </a:r>
            <a:endParaRPr lang="en-US" sz="4600" b="1" dirty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420100" cy="4747532"/>
          </a:xfrm>
        </p:spPr>
        <p:txBody>
          <a:bodyPr lIns="90488" tIns="44450" rIns="90488" bIns="44450"/>
          <a:lstStyle/>
          <a:p>
            <a:pPr eaLnBrk="1" hangingPunct="1">
              <a:spcAft>
                <a:spcPts val="600"/>
              </a:spcAft>
            </a:pPr>
            <a:r>
              <a:rPr lang="en-US" sz="2800" dirty="0"/>
              <a:t>Stand where the figures can be </a:t>
            </a:r>
            <a:r>
              <a:rPr lang="en-US" sz="2800" dirty="0" smtClean="0"/>
              <a:t>seen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Track </a:t>
            </a:r>
            <a:r>
              <a:rPr lang="en-US" sz="2800" dirty="0"/>
              <a:t>your talk using the </a:t>
            </a:r>
            <a:r>
              <a:rPr lang="en-US" sz="2800" dirty="0" smtClean="0"/>
              <a:t>monitor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400" dirty="0"/>
              <a:t>N</a:t>
            </a:r>
            <a:r>
              <a:rPr lang="en-US" sz="2400" dirty="0" smtClean="0"/>
              <a:t>ot the screen</a:t>
            </a:r>
            <a:r>
              <a:rPr lang="en-US" sz="2400" dirty="0"/>
              <a:t> </a:t>
            </a:r>
            <a:r>
              <a:rPr lang="en-US" sz="2400" dirty="0" smtClean="0"/>
              <a:t>– you lose eye contact with the audience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Not all monitors show notes, next slides</a:t>
            </a:r>
            <a:endParaRPr lang="en-US" sz="2800" dirty="0"/>
          </a:p>
          <a:p>
            <a:pPr eaLnBrk="1" hangingPunct="1">
              <a:spcAft>
                <a:spcPts val="600"/>
              </a:spcAft>
            </a:pPr>
            <a:r>
              <a:rPr lang="en-US" sz="2800" dirty="0" smtClean="0"/>
              <a:t>Pace yourself</a:t>
            </a:r>
            <a:endParaRPr lang="en-US" sz="2800" dirty="0"/>
          </a:p>
          <a:p>
            <a:pPr lvl="1" eaLnBrk="1" hangingPunct="1">
              <a:spcAft>
                <a:spcPts val="0"/>
              </a:spcAft>
            </a:pPr>
            <a:r>
              <a:rPr lang="en-US" sz="2400" dirty="0" smtClean="0"/>
              <a:t>In case there is no timer, figure </a:t>
            </a:r>
            <a:r>
              <a:rPr lang="en-US" sz="2400" dirty="0"/>
              <a:t>out which slide is your half-way mark and use that to check your </a:t>
            </a:r>
            <a:r>
              <a:rPr lang="en-US" sz="2400" dirty="0" smtClean="0"/>
              <a:t>time</a:t>
            </a:r>
          </a:p>
          <a:p>
            <a:pPr eaLnBrk="1" hangingPunct="1">
              <a:spcAft>
                <a:spcPts val="1800"/>
              </a:spcAft>
            </a:pPr>
            <a:endParaRPr lang="en-US" sz="27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6237" t="28889" r="3726" b="43333"/>
          <a:stretch/>
        </p:blipFill>
        <p:spPr>
          <a:xfrm>
            <a:off x="5760720" y="5105400"/>
            <a:ext cx="3154680" cy="1408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95800" y="651373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http://www.dvd-photo-slideshow.com/screenshot/01.gif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7772400" cy="1627188"/>
          </a:xfrm>
        </p:spPr>
        <p:txBody>
          <a:bodyPr/>
          <a:lstStyle/>
          <a:p>
            <a:pPr eaLnBrk="1" hangingPunct="1"/>
            <a:r>
              <a:rPr lang="en-US" sz="4600" b="1" dirty="0">
                <a:solidFill>
                  <a:schemeClr val="tx1"/>
                </a:solidFill>
              </a:rPr>
              <a:t>Some “Don’ts”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43123" y="2057400"/>
            <a:ext cx="8991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Don’t apologize or make comments about yourself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“I hope you’re not bored</a:t>
            </a:r>
            <a:r>
              <a:rPr lang="en-US" sz="2400" dirty="0" smtClean="0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“</a:t>
            </a:r>
            <a:r>
              <a:rPr lang="en-US" sz="2400" dirty="0"/>
              <a:t>I was working on this ‘til 3 am”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Don’t overuse the pointer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Don’t try to be cute and don’t force being </a:t>
            </a:r>
            <a:r>
              <a:rPr lang="en-US" sz="2800" dirty="0" smtClean="0"/>
              <a:t>funny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Stay formal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Don’t forget acknowledgements, always give proper credit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Tip: Everyone in the audience has come to listen to your lecture with the secret hope of hearing their work </a:t>
            </a:r>
            <a:r>
              <a:rPr lang="en-US" sz="1800" dirty="0" smtClean="0"/>
              <a:t>mentioned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Don’t raise your voice at the end of sentences - </a:t>
            </a:r>
            <a:r>
              <a:rPr lang="en-US" sz="2800" dirty="0" err="1" smtClean="0"/>
              <a:t>uptalk</a:t>
            </a:r>
            <a:endParaRPr lang="en-US" sz="2800" dirty="0" smtClean="0"/>
          </a:p>
          <a:p>
            <a:pPr marL="319088" lvl="1" indent="-319088" eaLnBrk="1" hangingPunct="1">
              <a:lnSpc>
                <a:spcPct val="9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charset="2"/>
              <a:buChar char=""/>
            </a:pPr>
            <a:r>
              <a:rPr lang="en-US" sz="2800" dirty="0"/>
              <a:t>Don’t try to build suspense and then unveil a surprise </a:t>
            </a:r>
            <a:r>
              <a:rPr lang="en-US" sz="2800" dirty="0" smtClean="0"/>
              <a:t>ending</a:t>
            </a:r>
            <a:endParaRPr lang="en-US" sz="2800" dirty="0"/>
          </a:p>
        </p:txBody>
      </p:sp>
      <p:pic>
        <p:nvPicPr>
          <p:cNvPr id="4" name="Picture 5" descr="30%20Sw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8290" y="66573"/>
            <a:ext cx="2451723" cy="183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9388"/>
            <a:ext cx="2971800" cy="1627188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Concluding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686800" cy="4114800"/>
          </a:xfrm>
        </p:spPr>
        <p:txBody>
          <a:bodyPr/>
          <a:lstStyle/>
          <a:p>
            <a:pPr eaLnBrk="1" hangingPunct="1"/>
            <a:r>
              <a:rPr lang="en-US" sz="2500" dirty="0" smtClean="0"/>
              <a:t>Have </a:t>
            </a:r>
            <a:r>
              <a:rPr lang="en-US" sz="2500" dirty="0"/>
              <a:t>only a few concluding statements</a:t>
            </a:r>
          </a:p>
          <a:p>
            <a:pPr eaLnBrk="1" hangingPunct="1"/>
            <a:r>
              <a:rPr lang="en-US" sz="2500" dirty="0"/>
              <a:t>Come back to the big picture and summarize the significance of your work </a:t>
            </a:r>
            <a:endParaRPr lang="en-US" sz="2500" dirty="0" smtClean="0"/>
          </a:p>
          <a:p>
            <a:pPr lvl="1" eaLnBrk="1" hangingPunct="1"/>
            <a:r>
              <a:rPr lang="en-US" sz="1800" dirty="0" smtClean="0"/>
              <a:t>Extend </a:t>
            </a:r>
            <a:r>
              <a:rPr lang="en-US" sz="1800" dirty="0"/>
              <a:t>logically beyond your limited study – but don’t overreach</a:t>
            </a:r>
          </a:p>
          <a:p>
            <a:pPr eaLnBrk="1" hangingPunct="1"/>
            <a:r>
              <a:rPr lang="en-US" sz="2500" dirty="0"/>
              <a:t>Open up new </a:t>
            </a:r>
            <a:r>
              <a:rPr lang="en-US" sz="2500" dirty="0" smtClean="0"/>
              <a:t>perspectives</a:t>
            </a:r>
            <a:endParaRPr lang="en-US" sz="2500" dirty="0"/>
          </a:p>
          <a:p>
            <a:pPr lvl="1" eaLnBrk="1" hangingPunct="1"/>
            <a:r>
              <a:rPr lang="en-US" sz="2000" dirty="0"/>
              <a:t>Describe future work, raise questions, potential </a:t>
            </a:r>
            <a:r>
              <a:rPr lang="en-US" sz="2000" dirty="0" smtClean="0"/>
              <a:t>implications</a:t>
            </a:r>
            <a:endParaRPr lang="en-US" sz="2200" dirty="0"/>
          </a:p>
          <a:p>
            <a:pPr eaLnBrk="1" hangingPunct="1"/>
            <a:r>
              <a:rPr lang="en-US" sz="2500" dirty="0" smtClean="0"/>
              <a:t>Leave your conclusion slide up during questions</a:t>
            </a:r>
          </a:p>
          <a:p>
            <a:pPr eaLnBrk="1" hangingPunct="1"/>
            <a:r>
              <a:rPr lang="en-US" sz="2500" u="sng" dirty="0" smtClean="0">
                <a:solidFill>
                  <a:srgbClr val="FF0000"/>
                </a:solidFill>
              </a:rPr>
              <a:t>Don’t</a:t>
            </a:r>
            <a:r>
              <a:rPr lang="en-US" sz="2500" dirty="0" smtClean="0">
                <a:solidFill>
                  <a:srgbClr val="FF0000"/>
                </a:solidFill>
              </a:rPr>
              <a:t> end with a slide of references!</a:t>
            </a:r>
            <a:endParaRPr lang="en-US" sz="2300" dirty="0" smtClean="0">
              <a:solidFill>
                <a:srgbClr val="FF0000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056188" y="6216650"/>
            <a:ext cx="37068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6400800" cy="865187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Finishing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86000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/>
              <a:t>Think carefully about your final words and how to finish your presentation strongly</a:t>
            </a:r>
          </a:p>
          <a:p>
            <a:pPr lvl="1" eaLnBrk="1" hangingPunct="1"/>
            <a:r>
              <a:rPr lang="en-US" sz="2400" dirty="0"/>
              <a:t>Don’t just drift off … “I guess that’s all I have to say …”</a:t>
            </a:r>
          </a:p>
          <a:p>
            <a:pPr lvl="1" eaLnBrk="1" hangingPunct="1"/>
            <a:r>
              <a:rPr lang="en-US" sz="2400" dirty="0"/>
              <a:t>You may want to actually memorize your ending lines, just as you do your starting points</a:t>
            </a:r>
            <a:endParaRPr lang="en-US" sz="2500" dirty="0"/>
          </a:p>
          <a:p>
            <a:pPr eaLnBrk="1" hangingPunct="1"/>
            <a:r>
              <a:rPr lang="en-US" dirty="0"/>
              <a:t>Ending your talk</a:t>
            </a:r>
          </a:p>
          <a:p>
            <a:pPr lvl="1" eaLnBrk="1" hangingPunct="1"/>
            <a:r>
              <a:rPr lang="en-US" sz="2400" dirty="0"/>
              <a:t>Say “Thank You” </a:t>
            </a:r>
            <a:r>
              <a:rPr lang="en-US" sz="2400" dirty="0">
                <a:solidFill>
                  <a:srgbClr val="FF0000"/>
                </a:solidFill>
              </a:rPr>
              <a:t>… pause for applause … </a:t>
            </a:r>
            <a:r>
              <a:rPr lang="en-US" sz="2400" dirty="0"/>
              <a:t>then</a:t>
            </a:r>
          </a:p>
          <a:p>
            <a:pPr lvl="1" eaLnBrk="1" hangingPunct="1"/>
            <a:r>
              <a:rPr lang="en-US" sz="2400" dirty="0"/>
              <a:t>Say “Any questions?”</a:t>
            </a:r>
          </a:p>
          <a:p>
            <a:pPr eaLnBrk="1" hangingPunct="1"/>
            <a:endParaRPr lang="en-US" sz="24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04800"/>
            <a:ext cx="2247900" cy="1695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5257800" y="6223000"/>
            <a:ext cx="3448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http://international.internet2.edu/images/CLARA-I2-MoU/i2-clara-applause.JPG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Hugh </a:t>
            </a:r>
            <a:r>
              <a:rPr lang="en-US" dirty="0" err="1" smtClean="0"/>
              <a:t>Ducklow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7C02F9-B2E4-0645-A4D2-49174F07EA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261266" y="3269436"/>
            <a:ext cx="9861163" cy="3823026"/>
          </a:xfrm>
          <a:custGeom>
            <a:avLst/>
            <a:gdLst>
              <a:gd name="connsiteX0" fmla="*/ 287317 w 9861163"/>
              <a:gd name="connsiteY0" fmla="*/ 280051 h 3823026"/>
              <a:gd name="connsiteX1" fmla="*/ 287317 w 9861163"/>
              <a:gd name="connsiteY1" fmla="*/ 280051 h 3823026"/>
              <a:gd name="connsiteX2" fmla="*/ 639010 w 9861163"/>
              <a:gd name="connsiteY2" fmla="*/ 280051 h 3823026"/>
              <a:gd name="connsiteX3" fmla="*/ 977676 w 9861163"/>
              <a:gd name="connsiteY3" fmla="*/ 273538 h 3823026"/>
              <a:gd name="connsiteX4" fmla="*/ 1049317 w 9861163"/>
              <a:gd name="connsiteY4" fmla="*/ 267026 h 3823026"/>
              <a:gd name="connsiteX5" fmla="*/ 1160035 w 9861163"/>
              <a:gd name="connsiteY5" fmla="*/ 260513 h 3823026"/>
              <a:gd name="connsiteX6" fmla="*/ 1186087 w 9861163"/>
              <a:gd name="connsiteY6" fmla="*/ 254000 h 3823026"/>
              <a:gd name="connsiteX7" fmla="*/ 1290292 w 9861163"/>
              <a:gd name="connsiteY7" fmla="*/ 240974 h 3823026"/>
              <a:gd name="connsiteX8" fmla="*/ 1576856 w 9861163"/>
              <a:gd name="connsiteY8" fmla="*/ 227949 h 3823026"/>
              <a:gd name="connsiteX9" fmla="*/ 1713625 w 9861163"/>
              <a:gd name="connsiteY9" fmla="*/ 221436 h 3823026"/>
              <a:gd name="connsiteX10" fmla="*/ 1863420 w 9861163"/>
              <a:gd name="connsiteY10" fmla="*/ 214923 h 3823026"/>
              <a:gd name="connsiteX11" fmla="*/ 1935061 w 9861163"/>
              <a:gd name="connsiteY11" fmla="*/ 208410 h 3823026"/>
              <a:gd name="connsiteX12" fmla="*/ 1987163 w 9861163"/>
              <a:gd name="connsiteY12" fmla="*/ 201897 h 3823026"/>
              <a:gd name="connsiteX13" fmla="*/ 2430035 w 9861163"/>
              <a:gd name="connsiteY13" fmla="*/ 188872 h 3823026"/>
              <a:gd name="connsiteX14" fmla="*/ 2866394 w 9861163"/>
              <a:gd name="connsiteY14" fmla="*/ 175846 h 3823026"/>
              <a:gd name="connsiteX15" fmla="*/ 2957574 w 9861163"/>
              <a:gd name="connsiteY15" fmla="*/ 169333 h 3823026"/>
              <a:gd name="connsiteX16" fmla="*/ 3257163 w 9861163"/>
              <a:gd name="connsiteY16" fmla="*/ 162820 h 3823026"/>
              <a:gd name="connsiteX17" fmla="*/ 3283215 w 9861163"/>
              <a:gd name="connsiteY17" fmla="*/ 156308 h 3823026"/>
              <a:gd name="connsiteX18" fmla="*/ 3302753 w 9861163"/>
              <a:gd name="connsiteY18" fmla="*/ 143282 h 3823026"/>
              <a:gd name="connsiteX19" fmla="*/ 3374394 w 9861163"/>
              <a:gd name="connsiteY19" fmla="*/ 136769 h 3823026"/>
              <a:gd name="connsiteX20" fmla="*/ 3693522 w 9861163"/>
              <a:gd name="connsiteY20" fmla="*/ 130256 h 3823026"/>
              <a:gd name="connsiteX21" fmla="*/ 3752138 w 9861163"/>
              <a:gd name="connsiteY21" fmla="*/ 123743 h 3823026"/>
              <a:gd name="connsiteX22" fmla="*/ 3849830 w 9861163"/>
              <a:gd name="connsiteY22" fmla="*/ 104205 h 3823026"/>
              <a:gd name="connsiteX23" fmla="*/ 3941010 w 9861163"/>
              <a:gd name="connsiteY23" fmla="*/ 91179 h 3823026"/>
              <a:gd name="connsiteX24" fmla="*/ 4012651 w 9861163"/>
              <a:gd name="connsiteY24" fmla="*/ 104205 h 3823026"/>
              <a:gd name="connsiteX25" fmla="*/ 4103830 w 9861163"/>
              <a:gd name="connsiteY25" fmla="*/ 117231 h 3823026"/>
              <a:gd name="connsiteX26" fmla="*/ 4221061 w 9861163"/>
              <a:gd name="connsiteY26" fmla="*/ 110718 h 3823026"/>
              <a:gd name="connsiteX27" fmla="*/ 4462035 w 9861163"/>
              <a:gd name="connsiteY27" fmla="*/ 104205 h 3823026"/>
              <a:gd name="connsiteX28" fmla="*/ 4540189 w 9861163"/>
              <a:gd name="connsiteY28" fmla="*/ 91179 h 3823026"/>
              <a:gd name="connsiteX29" fmla="*/ 4579266 w 9861163"/>
              <a:gd name="connsiteY29" fmla="*/ 84667 h 3823026"/>
              <a:gd name="connsiteX30" fmla="*/ 4696497 w 9861163"/>
              <a:gd name="connsiteY30" fmla="*/ 78154 h 3823026"/>
              <a:gd name="connsiteX31" fmla="*/ 4833266 w 9861163"/>
              <a:gd name="connsiteY31" fmla="*/ 65128 h 3823026"/>
              <a:gd name="connsiteX32" fmla="*/ 4983061 w 9861163"/>
              <a:gd name="connsiteY32" fmla="*/ 52102 h 3823026"/>
              <a:gd name="connsiteX33" fmla="*/ 5054702 w 9861163"/>
              <a:gd name="connsiteY33" fmla="*/ 58615 h 3823026"/>
              <a:gd name="connsiteX34" fmla="*/ 5028651 w 9861163"/>
              <a:gd name="connsiteY34" fmla="*/ 65128 h 3823026"/>
              <a:gd name="connsiteX35" fmla="*/ 5028651 w 9861163"/>
              <a:gd name="connsiteY35" fmla="*/ 58615 h 3823026"/>
              <a:gd name="connsiteX36" fmla="*/ 5028651 w 9861163"/>
              <a:gd name="connsiteY36" fmla="*/ 45590 h 3823026"/>
              <a:gd name="connsiteX37" fmla="*/ 5087266 w 9861163"/>
              <a:gd name="connsiteY37" fmla="*/ 52102 h 3823026"/>
              <a:gd name="connsiteX38" fmla="*/ 5113317 w 9861163"/>
              <a:gd name="connsiteY38" fmla="*/ 45590 h 3823026"/>
              <a:gd name="connsiteX39" fmla="*/ 5152394 w 9861163"/>
              <a:gd name="connsiteY39" fmla="*/ 39077 h 3823026"/>
              <a:gd name="connsiteX40" fmla="*/ 5171933 w 9861163"/>
              <a:gd name="connsiteY40" fmla="*/ 32564 h 3823026"/>
              <a:gd name="connsiteX41" fmla="*/ 5276138 w 9861163"/>
              <a:gd name="connsiteY41" fmla="*/ 19538 h 3823026"/>
              <a:gd name="connsiteX42" fmla="*/ 5328240 w 9861163"/>
              <a:gd name="connsiteY42" fmla="*/ 26051 h 3823026"/>
              <a:gd name="connsiteX43" fmla="*/ 5399881 w 9861163"/>
              <a:gd name="connsiteY43" fmla="*/ 39077 h 3823026"/>
              <a:gd name="connsiteX44" fmla="*/ 6285625 w 9861163"/>
              <a:gd name="connsiteY44" fmla="*/ 32564 h 3823026"/>
              <a:gd name="connsiteX45" fmla="*/ 6344240 w 9861163"/>
              <a:gd name="connsiteY45" fmla="*/ 26051 h 3823026"/>
              <a:gd name="connsiteX46" fmla="*/ 6565676 w 9861163"/>
              <a:gd name="connsiteY46" fmla="*/ 32564 h 3823026"/>
              <a:gd name="connsiteX47" fmla="*/ 6676394 w 9861163"/>
              <a:gd name="connsiteY47" fmla="*/ 32564 h 3823026"/>
              <a:gd name="connsiteX48" fmla="*/ 6767574 w 9861163"/>
              <a:gd name="connsiteY48" fmla="*/ 39077 h 3823026"/>
              <a:gd name="connsiteX49" fmla="*/ 6995522 w 9861163"/>
              <a:gd name="connsiteY49" fmla="*/ 32564 h 3823026"/>
              <a:gd name="connsiteX50" fmla="*/ 7015061 w 9861163"/>
              <a:gd name="connsiteY50" fmla="*/ 39077 h 3823026"/>
              <a:gd name="connsiteX51" fmla="*/ 7086702 w 9861163"/>
              <a:gd name="connsiteY51" fmla="*/ 45590 h 3823026"/>
              <a:gd name="connsiteX52" fmla="*/ 7190907 w 9861163"/>
              <a:gd name="connsiteY52" fmla="*/ 45590 h 3823026"/>
              <a:gd name="connsiteX53" fmla="*/ 7249522 w 9861163"/>
              <a:gd name="connsiteY53" fmla="*/ 39077 h 3823026"/>
              <a:gd name="connsiteX54" fmla="*/ 7288599 w 9861163"/>
              <a:gd name="connsiteY54" fmla="*/ 45590 h 3823026"/>
              <a:gd name="connsiteX55" fmla="*/ 7340702 w 9861163"/>
              <a:gd name="connsiteY55" fmla="*/ 52102 h 3823026"/>
              <a:gd name="connsiteX56" fmla="*/ 7405830 w 9861163"/>
              <a:gd name="connsiteY56" fmla="*/ 78154 h 3823026"/>
              <a:gd name="connsiteX57" fmla="*/ 7425369 w 9861163"/>
              <a:gd name="connsiteY57" fmla="*/ 84667 h 3823026"/>
              <a:gd name="connsiteX58" fmla="*/ 7483984 w 9861163"/>
              <a:gd name="connsiteY58" fmla="*/ 65128 h 3823026"/>
              <a:gd name="connsiteX59" fmla="*/ 7523061 w 9861163"/>
              <a:gd name="connsiteY59" fmla="*/ 52102 h 3823026"/>
              <a:gd name="connsiteX60" fmla="*/ 7549112 w 9861163"/>
              <a:gd name="connsiteY60" fmla="*/ 45590 h 3823026"/>
              <a:gd name="connsiteX61" fmla="*/ 7568651 w 9861163"/>
              <a:gd name="connsiteY61" fmla="*/ 39077 h 3823026"/>
              <a:gd name="connsiteX62" fmla="*/ 7659830 w 9861163"/>
              <a:gd name="connsiteY62" fmla="*/ 26051 h 3823026"/>
              <a:gd name="connsiteX63" fmla="*/ 7679369 w 9861163"/>
              <a:gd name="connsiteY63" fmla="*/ 19538 h 3823026"/>
              <a:gd name="connsiteX64" fmla="*/ 7698907 w 9861163"/>
              <a:gd name="connsiteY64" fmla="*/ 6513 h 3823026"/>
              <a:gd name="connsiteX65" fmla="*/ 7724958 w 9861163"/>
              <a:gd name="connsiteY65" fmla="*/ 0 h 3823026"/>
              <a:gd name="connsiteX66" fmla="*/ 7751010 w 9861163"/>
              <a:gd name="connsiteY66" fmla="*/ 6513 h 3823026"/>
              <a:gd name="connsiteX67" fmla="*/ 7809625 w 9861163"/>
              <a:gd name="connsiteY67" fmla="*/ 26051 h 3823026"/>
              <a:gd name="connsiteX68" fmla="*/ 7777061 w 9861163"/>
              <a:gd name="connsiteY68" fmla="*/ 19538 h 3823026"/>
              <a:gd name="connsiteX69" fmla="*/ 7751010 w 9861163"/>
              <a:gd name="connsiteY69" fmla="*/ 13026 h 3823026"/>
              <a:gd name="connsiteX70" fmla="*/ 7711933 w 9861163"/>
              <a:gd name="connsiteY70" fmla="*/ 6513 h 3823026"/>
              <a:gd name="connsiteX71" fmla="*/ 7692394 w 9861163"/>
              <a:gd name="connsiteY71" fmla="*/ 0 h 3823026"/>
              <a:gd name="connsiteX72" fmla="*/ 7737984 w 9861163"/>
              <a:gd name="connsiteY72" fmla="*/ 13026 h 3823026"/>
              <a:gd name="connsiteX73" fmla="*/ 7933369 w 9861163"/>
              <a:gd name="connsiteY73" fmla="*/ 13026 h 3823026"/>
              <a:gd name="connsiteX74" fmla="*/ 7998497 w 9861163"/>
              <a:gd name="connsiteY74" fmla="*/ 32564 h 3823026"/>
              <a:gd name="connsiteX75" fmla="*/ 8050599 w 9861163"/>
              <a:gd name="connsiteY75" fmla="*/ 39077 h 3823026"/>
              <a:gd name="connsiteX76" fmla="*/ 8148292 w 9861163"/>
              <a:gd name="connsiteY76" fmla="*/ 32564 h 3823026"/>
              <a:gd name="connsiteX77" fmla="*/ 8604189 w 9861163"/>
              <a:gd name="connsiteY77" fmla="*/ 32564 h 3823026"/>
              <a:gd name="connsiteX78" fmla="*/ 9131728 w 9861163"/>
              <a:gd name="connsiteY78" fmla="*/ 39077 h 3823026"/>
              <a:gd name="connsiteX79" fmla="*/ 9437830 w 9861163"/>
              <a:gd name="connsiteY79" fmla="*/ 45590 h 3823026"/>
              <a:gd name="connsiteX80" fmla="*/ 9450856 w 9861163"/>
              <a:gd name="connsiteY80" fmla="*/ 84667 h 3823026"/>
              <a:gd name="connsiteX81" fmla="*/ 9483420 w 9861163"/>
              <a:gd name="connsiteY81" fmla="*/ 156308 h 3823026"/>
              <a:gd name="connsiteX82" fmla="*/ 9489933 w 9861163"/>
              <a:gd name="connsiteY82" fmla="*/ 175846 h 3823026"/>
              <a:gd name="connsiteX83" fmla="*/ 9502958 w 9861163"/>
              <a:gd name="connsiteY83" fmla="*/ 299590 h 3823026"/>
              <a:gd name="connsiteX84" fmla="*/ 9509471 w 9861163"/>
              <a:gd name="connsiteY84" fmla="*/ 325641 h 3823026"/>
              <a:gd name="connsiteX85" fmla="*/ 9515984 w 9861163"/>
              <a:gd name="connsiteY85" fmla="*/ 384256 h 3823026"/>
              <a:gd name="connsiteX86" fmla="*/ 9522497 w 9861163"/>
              <a:gd name="connsiteY86" fmla="*/ 410308 h 3823026"/>
              <a:gd name="connsiteX87" fmla="*/ 9529010 w 9861163"/>
              <a:gd name="connsiteY87" fmla="*/ 442872 h 3823026"/>
              <a:gd name="connsiteX88" fmla="*/ 9535522 w 9861163"/>
              <a:gd name="connsiteY88" fmla="*/ 481949 h 3823026"/>
              <a:gd name="connsiteX89" fmla="*/ 9542035 w 9861163"/>
              <a:gd name="connsiteY89" fmla="*/ 527538 h 3823026"/>
              <a:gd name="connsiteX90" fmla="*/ 9555061 w 9861163"/>
              <a:gd name="connsiteY90" fmla="*/ 573128 h 3823026"/>
              <a:gd name="connsiteX91" fmla="*/ 9568087 w 9861163"/>
              <a:gd name="connsiteY91" fmla="*/ 677333 h 3823026"/>
              <a:gd name="connsiteX92" fmla="*/ 9574599 w 9861163"/>
              <a:gd name="connsiteY92" fmla="*/ 735949 h 3823026"/>
              <a:gd name="connsiteX93" fmla="*/ 9587625 w 9861163"/>
              <a:gd name="connsiteY93" fmla="*/ 794564 h 3823026"/>
              <a:gd name="connsiteX94" fmla="*/ 9594138 w 9861163"/>
              <a:gd name="connsiteY94" fmla="*/ 853179 h 3823026"/>
              <a:gd name="connsiteX95" fmla="*/ 9633215 w 9861163"/>
              <a:gd name="connsiteY95" fmla="*/ 1035538 h 3823026"/>
              <a:gd name="connsiteX96" fmla="*/ 9646240 w 9861163"/>
              <a:gd name="connsiteY96" fmla="*/ 1081128 h 3823026"/>
              <a:gd name="connsiteX97" fmla="*/ 9659266 w 9861163"/>
              <a:gd name="connsiteY97" fmla="*/ 1139743 h 3823026"/>
              <a:gd name="connsiteX98" fmla="*/ 9678804 w 9861163"/>
              <a:gd name="connsiteY98" fmla="*/ 1198359 h 3823026"/>
              <a:gd name="connsiteX99" fmla="*/ 9691830 w 9861163"/>
              <a:gd name="connsiteY99" fmla="*/ 1250461 h 3823026"/>
              <a:gd name="connsiteX100" fmla="*/ 9711369 w 9861163"/>
              <a:gd name="connsiteY100" fmla="*/ 1309077 h 3823026"/>
              <a:gd name="connsiteX101" fmla="*/ 9730907 w 9861163"/>
              <a:gd name="connsiteY101" fmla="*/ 1406769 h 3823026"/>
              <a:gd name="connsiteX102" fmla="*/ 9756958 w 9861163"/>
              <a:gd name="connsiteY102" fmla="*/ 1491436 h 3823026"/>
              <a:gd name="connsiteX103" fmla="*/ 9763471 w 9861163"/>
              <a:gd name="connsiteY103" fmla="*/ 1537026 h 3823026"/>
              <a:gd name="connsiteX104" fmla="*/ 9789522 w 9861163"/>
              <a:gd name="connsiteY104" fmla="*/ 1615179 h 3823026"/>
              <a:gd name="connsiteX105" fmla="*/ 9802548 w 9861163"/>
              <a:gd name="connsiteY105" fmla="*/ 1654256 h 3823026"/>
              <a:gd name="connsiteX106" fmla="*/ 9822087 w 9861163"/>
              <a:gd name="connsiteY106" fmla="*/ 1725897 h 3823026"/>
              <a:gd name="connsiteX107" fmla="*/ 9828599 w 9861163"/>
              <a:gd name="connsiteY107" fmla="*/ 1764974 h 3823026"/>
              <a:gd name="connsiteX108" fmla="*/ 9841625 w 9861163"/>
              <a:gd name="connsiteY108" fmla="*/ 2162256 h 3823026"/>
              <a:gd name="connsiteX109" fmla="*/ 9848138 w 9861163"/>
              <a:gd name="connsiteY109" fmla="*/ 2833077 h 3823026"/>
              <a:gd name="connsiteX110" fmla="*/ 9854651 w 9861163"/>
              <a:gd name="connsiteY110" fmla="*/ 2937282 h 3823026"/>
              <a:gd name="connsiteX111" fmla="*/ 9861163 w 9861163"/>
              <a:gd name="connsiteY111" fmla="*/ 3080564 h 3823026"/>
              <a:gd name="connsiteX112" fmla="*/ 9848138 w 9861163"/>
              <a:gd name="connsiteY112" fmla="*/ 3269436 h 3823026"/>
              <a:gd name="connsiteX113" fmla="*/ 9841625 w 9861163"/>
              <a:gd name="connsiteY113" fmla="*/ 3328051 h 3823026"/>
              <a:gd name="connsiteX114" fmla="*/ 9828599 w 9861163"/>
              <a:gd name="connsiteY114" fmla="*/ 3393179 h 3823026"/>
              <a:gd name="connsiteX115" fmla="*/ 9809061 w 9861163"/>
              <a:gd name="connsiteY115" fmla="*/ 3412718 h 3823026"/>
              <a:gd name="connsiteX116" fmla="*/ 9769984 w 9861163"/>
              <a:gd name="connsiteY116" fmla="*/ 3425743 h 3823026"/>
              <a:gd name="connsiteX117" fmla="*/ 9750445 w 9861163"/>
              <a:gd name="connsiteY117" fmla="*/ 3432256 h 3823026"/>
              <a:gd name="connsiteX118" fmla="*/ 9730907 w 9861163"/>
              <a:gd name="connsiteY118" fmla="*/ 3438769 h 3823026"/>
              <a:gd name="connsiteX119" fmla="*/ 9678804 w 9861163"/>
              <a:gd name="connsiteY119" fmla="*/ 3458308 h 3823026"/>
              <a:gd name="connsiteX120" fmla="*/ 9626702 w 9861163"/>
              <a:gd name="connsiteY120" fmla="*/ 3484359 h 3823026"/>
              <a:gd name="connsiteX121" fmla="*/ 9587625 w 9861163"/>
              <a:gd name="connsiteY121" fmla="*/ 3503897 h 3823026"/>
              <a:gd name="connsiteX122" fmla="*/ 9561574 w 9861163"/>
              <a:gd name="connsiteY122" fmla="*/ 3516923 h 3823026"/>
              <a:gd name="connsiteX123" fmla="*/ 9542035 w 9861163"/>
              <a:gd name="connsiteY123" fmla="*/ 3523436 h 3823026"/>
              <a:gd name="connsiteX124" fmla="*/ 9515984 w 9861163"/>
              <a:gd name="connsiteY124" fmla="*/ 3536461 h 3823026"/>
              <a:gd name="connsiteX125" fmla="*/ 9496445 w 9861163"/>
              <a:gd name="connsiteY125" fmla="*/ 3542974 h 3823026"/>
              <a:gd name="connsiteX126" fmla="*/ 9470394 w 9861163"/>
              <a:gd name="connsiteY126" fmla="*/ 3556000 h 3823026"/>
              <a:gd name="connsiteX127" fmla="*/ 9450856 w 9861163"/>
              <a:gd name="connsiteY127" fmla="*/ 3562513 h 3823026"/>
              <a:gd name="connsiteX128" fmla="*/ 9431317 w 9861163"/>
              <a:gd name="connsiteY128" fmla="*/ 3575538 h 3823026"/>
              <a:gd name="connsiteX129" fmla="*/ 9353163 w 9861163"/>
              <a:gd name="connsiteY129" fmla="*/ 3634154 h 3823026"/>
              <a:gd name="connsiteX130" fmla="*/ 9327112 w 9861163"/>
              <a:gd name="connsiteY130" fmla="*/ 3653692 h 3823026"/>
              <a:gd name="connsiteX131" fmla="*/ 9281522 w 9861163"/>
              <a:gd name="connsiteY131" fmla="*/ 3673231 h 3823026"/>
              <a:gd name="connsiteX132" fmla="*/ 9255471 w 9861163"/>
              <a:gd name="connsiteY132" fmla="*/ 3686256 h 3823026"/>
              <a:gd name="connsiteX133" fmla="*/ 9196856 w 9861163"/>
              <a:gd name="connsiteY133" fmla="*/ 3699282 h 3823026"/>
              <a:gd name="connsiteX134" fmla="*/ 9177317 w 9861163"/>
              <a:gd name="connsiteY134" fmla="*/ 3705795 h 3823026"/>
              <a:gd name="connsiteX135" fmla="*/ 8988445 w 9861163"/>
              <a:gd name="connsiteY135" fmla="*/ 3699282 h 3823026"/>
              <a:gd name="connsiteX136" fmla="*/ 8714907 w 9861163"/>
              <a:gd name="connsiteY136" fmla="*/ 3686256 h 3823026"/>
              <a:gd name="connsiteX137" fmla="*/ 8662804 w 9861163"/>
              <a:gd name="connsiteY137" fmla="*/ 3679743 h 3823026"/>
              <a:gd name="connsiteX138" fmla="*/ 8532548 w 9861163"/>
              <a:gd name="connsiteY138" fmla="*/ 3686256 h 3823026"/>
              <a:gd name="connsiteX139" fmla="*/ 8506497 w 9861163"/>
              <a:gd name="connsiteY139" fmla="*/ 3692769 h 3823026"/>
              <a:gd name="connsiteX140" fmla="*/ 8330651 w 9861163"/>
              <a:gd name="connsiteY140" fmla="*/ 3699282 h 3823026"/>
              <a:gd name="connsiteX141" fmla="*/ 8141779 w 9861163"/>
              <a:gd name="connsiteY141" fmla="*/ 3692769 h 3823026"/>
              <a:gd name="connsiteX142" fmla="*/ 8109215 w 9861163"/>
              <a:gd name="connsiteY142" fmla="*/ 3686256 h 3823026"/>
              <a:gd name="connsiteX143" fmla="*/ 7757522 w 9861163"/>
              <a:gd name="connsiteY143" fmla="*/ 3692769 h 3823026"/>
              <a:gd name="connsiteX144" fmla="*/ 7529574 w 9861163"/>
              <a:gd name="connsiteY144" fmla="*/ 3705795 h 3823026"/>
              <a:gd name="connsiteX145" fmla="*/ 7497010 w 9861163"/>
              <a:gd name="connsiteY145" fmla="*/ 3712308 h 3823026"/>
              <a:gd name="connsiteX146" fmla="*/ 7288599 w 9861163"/>
              <a:gd name="connsiteY146" fmla="*/ 3725333 h 3823026"/>
              <a:gd name="connsiteX147" fmla="*/ 7145317 w 9861163"/>
              <a:gd name="connsiteY147" fmla="*/ 3738359 h 3823026"/>
              <a:gd name="connsiteX148" fmla="*/ 7093215 w 9861163"/>
              <a:gd name="connsiteY148" fmla="*/ 3744872 h 3823026"/>
              <a:gd name="connsiteX149" fmla="*/ 6650343 w 9861163"/>
              <a:gd name="connsiteY149" fmla="*/ 3757897 h 3823026"/>
              <a:gd name="connsiteX150" fmla="*/ 6494035 w 9861163"/>
              <a:gd name="connsiteY150" fmla="*/ 3751385 h 3823026"/>
              <a:gd name="connsiteX151" fmla="*/ 6441933 w 9861163"/>
              <a:gd name="connsiteY151" fmla="*/ 3744872 h 3823026"/>
              <a:gd name="connsiteX152" fmla="*/ 6324702 w 9861163"/>
              <a:gd name="connsiteY152" fmla="*/ 3738359 h 3823026"/>
              <a:gd name="connsiteX153" fmla="*/ 6129317 w 9861163"/>
              <a:gd name="connsiteY153" fmla="*/ 3712308 h 3823026"/>
              <a:gd name="connsiteX154" fmla="*/ 6070702 w 9861163"/>
              <a:gd name="connsiteY154" fmla="*/ 3705795 h 3823026"/>
              <a:gd name="connsiteX155" fmla="*/ 5914394 w 9861163"/>
              <a:gd name="connsiteY155" fmla="*/ 3686256 h 3823026"/>
              <a:gd name="connsiteX156" fmla="*/ 5836240 w 9861163"/>
              <a:gd name="connsiteY156" fmla="*/ 3679743 h 3823026"/>
              <a:gd name="connsiteX157" fmla="*/ 5608292 w 9861163"/>
              <a:gd name="connsiteY157" fmla="*/ 3653692 h 3823026"/>
              <a:gd name="connsiteX158" fmla="*/ 5250087 w 9861163"/>
              <a:gd name="connsiteY158" fmla="*/ 3653692 h 3823026"/>
              <a:gd name="connsiteX159" fmla="*/ 5184958 w 9861163"/>
              <a:gd name="connsiteY159" fmla="*/ 3660205 h 3823026"/>
              <a:gd name="connsiteX160" fmla="*/ 5139369 w 9861163"/>
              <a:gd name="connsiteY160" fmla="*/ 3666718 h 3823026"/>
              <a:gd name="connsiteX161" fmla="*/ 5061215 w 9861163"/>
              <a:gd name="connsiteY161" fmla="*/ 3673231 h 3823026"/>
              <a:gd name="connsiteX162" fmla="*/ 4826753 w 9861163"/>
              <a:gd name="connsiteY162" fmla="*/ 3666718 h 3823026"/>
              <a:gd name="connsiteX163" fmla="*/ 4774651 w 9861163"/>
              <a:gd name="connsiteY163" fmla="*/ 3660205 h 3823026"/>
              <a:gd name="connsiteX164" fmla="*/ 4683471 w 9861163"/>
              <a:gd name="connsiteY164" fmla="*/ 3647179 h 3823026"/>
              <a:gd name="connsiteX165" fmla="*/ 4650907 w 9861163"/>
              <a:gd name="connsiteY165" fmla="*/ 3640667 h 3823026"/>
              <a:gd name="connsiteX166" fmla="*/ 4585779 w 9861163"/>
              <a:gd name="connsiteY166" fmla="*/ 3634154 h 3823026"/>
              <a:gd name="connsiteX167" fmla="*/ 4553215 w 9861163"/>
              <a:gd name="connsiteY167" fmla="*/ 3627641 h 3823026"/>
              <a:gd name="connsiteX168" fmla="*/ 4481574 w 9861163"/>
              <a:gd name="connsiteY168" fmla="*/ 3621128 h 3823026"/>
              <a:gd name="connsiteX169" fmla="*/ 4305728 w 9861163"/>
              <a:gd name="connsiteY169" fmla="*/ 3595077 h 3823026"/>
              <a:gd name="connsiteX170" fmla="*/ 4286189 w 9861163"/>
              <a:gd name="connsiteY170" fmla="*/ 3588564 h 3823026"/>
              <a:gd name="connsiteX171" fmla="*/ 4266651 w 9861163"/>
              <a:gd name="connsiteY171" fmla="*/ 3595077 h 3823026"/>
              <a:gd name="connsiteX172" fmla="*/ 4214548 w 9861163"/>
              <a:gd name="connsiteY172" fmla="*/ 3601590 h 3823026"/>
              <a:gd name="connsiteX173" fmla="*/ 4025676 w 9861163"/>
              <a:gd name="connsiteY173" fmla="*/ 3627641 h 3823026"/>
              <a:gd name="connsiteX174" fmla="*/ 3973574 w 9861163"/>
              <a:gd name="connsiteY174" fmla="*/ 3640667 h 3823026"/>
              <a:gd name="connsiteX175" fmla="*/ 3856343 w 9861163"/>
              <a:gd name="connsiteY175" fmla="*/ 3653692 h 3823026"/>
              <a:gd name="connsiteX176" fmla="*/ 3784702 w 9861163"/>
              <a:gd name="connsiteY176" fmla="*/ 3660205 h 3823026"/>
              <a:gd name="connsiteX177" fmla="*/ 3647933 w 9861163"/>
              <a:gd name="connsiteY177" fmla="*/ 3673231 h 3823026"/>
              <a:gd name="connsiteX178" fmla="*/ 3452548 w 9861163"/>
              <a:gd name="connsiteY178" fmla="*/ 3692769 h 3823026"/>
              <a:gd name="connsiteX179" fmla="*/ 3270189 w 9861163"/>
              <a:gd name="connsiteY179" fmla="*/ 3718820 h 3823026"/>
              <a:gd name="connsiteX180" fmla="*/ 3211574 w 9861163"/>
              <a:gd name="connsiteY180" fmla="*/ 3731846 h 3823026"/>
              <a:gd name="connsiteX181" fmla="*/ 3133420 w 9861163"/>
              <a:gd name="connsiteY181" fmla="*/ 3751385 h 3823026"/>
              <a:gd name="connsiteX182" fmla="*/ 3055266 w 9861163"/>
              <a:gd name="connsiteY182" fmla="*/ 3770923 h 3823026"/>
              <a:gd name="connsiteX183" fmla="*/ 3029215 w 9861163"/>
              <a:gd name="connsiteY183" fmla="*/ 3777436 h 3823026"/>
              <a:gd name="connsiteX184" fmla="*/ 2911984 w 9861163"/>
              <a:gd name="connsiteY184" fmla="*/ 3796974 h 3823026"/>
              <a:gd name="connsiteX185" fmla="*/ 2879420 w 9861163"/>
              <a:gd name="connsiteY185" fmla="*/ 3803487 h 3823026"/>
              <a:gd name="connsiteX186" fmla="*/ 2827317 w 9861163"/>
              <a:gd name="connsiteY186" fmla="*/ 3810000 h 3823026"/>
              <a:gd name="connsiteX187" fmla="*/ 2788240 w 9861163"/>
              <a:gd name="connsiteY187" fmla="*/ 3816513 h 3823026"/>
              <a:gd name="connsiteX188" fmla="*/ 2710087 w 9861163"/>
              <a:gd name="connsiteY188" fmla="*/ 3823026 h 3823026"/>
              <a:gd name="connsiteX189" fmla="*/ 2534240 w 9861163"/>
              <a:gd name="connsiteY189" fmla="*/ 3810000 h 3823026"/>
              <a:gd name="connsiteX190" fmla="*/ 2364907 w 9861163"/>
              <a:gd name="connsiteY190" fmla="*/ 3796974 h 3823026"/>
              <a:gd name="connsiteX191" fmla="*/ 2273728 w 9861163"/>
              <a:gd name="connsiteY191" fmla="*/ 3790461 h 3823026"/>
              <a:gd name="connsiteX192" fmla="*/ 2221625 w 9861163"/>
              <a:gd name="connsiteY192" fmla="*/ 3783949 h 3823026"/>
              <a:gd name="connsiteX193" fmla="*/ 2013215 w 9861163"/>
              <a:gd name="connsiteY193" fmla="*/ 3770923 h 3823026"/>
              <a:gd name="connsiteX194" fmla="*/ 1856907 w 9861163"/>
              <a:gd name="connsiteY194" fmla="*/ 3757897 h 3823026"/>
              <a:gd name="connsiteX195" fmla="*/ 1759215 w 9861163"/>
              <a:gd name="connsiteY195" fmla="*/ 3744872 h 3823026"/>
              <a:gd name="connsiteX196" fmla="*/ 1674548 w 9861163"/>
              <a:gd name="connsiteY196" fmla="*/ 3738359 h 3823026"/>
              <a:gd name="connsiteX197" fmla="*/ 1544292 w 9861163"/>
              <a:gd name="connsiteY197" fmla="*/ 3725333 h 3823026"/>
              <a:gd name="connsiteX198" fmla="*/ 1016753 w 9861163"/>
              <a:gd name="connsiteY198" fmla="*/ 3705795 h 3823026"/>
              <a:gd name="connsiteX199" fmla="*/ 723676 w 9861163"/>
              <a:gd name="connsiteY199" fmla="*/ 3686256 h 3823026"/>
              <a:gd name="connsiteX200" fmla="*/ 632497 w 9861163"/>
              <a:gd name="connsiteY200" fmla="*/ 3679743 h 3823026"/>
              <a:gd name="connsiteX201" fmla="*/ 489215 w 9861163"/>
              <a:gd name="connsiteY201" fmla="*/ 3666718 h 3823026"/>
              <a:gd name="connsiteX202" fmla="*/ 437112 w 9861163"/>
              <a:gd name="connsiteY202" fmla="*/ 3660205 h 3823026"/>
              <a:gd name="connsiteX203" fmla="*/ 352445 w 9861163"/>
              <a:gd name="connsiteY203" fmla="*/ 3653692 h 3823026"/>
              <a:gd name="connsiteX204" fmla="*/ 254753 w 9861163"/>
              <a:gd name="connsiteY204" fmla="*/ 3634154 h 3823026"/>
              <a:gd name="connsiteX205" fmla="*/ 228702 w 9861163"/>
              <a:gd name="connsiteY205" fmla="*/ 3627641 h 3823026"/>
              <a:gd name="connsiteX206" fmla="*/ 150548 w 9861163"/>
              <a:gd name="connsiteY206" fmla="*/ 3595077 h 3823026"/>
              <a:gd name="connsiteX207" fmla="*/ 91933 w 9861163"/>
              <a:gd name="connsiteY207" fmla="*/ 3556000 h 3823026"/>
              <a:gd name="connsiteX208" fmla="*/ 78907 w 9861163"/>
              <a:gd name="connsiteY208" fmla="*/ 3536461 h 3823026"/>
              <a:gd name="connsiteX209" fmla="*/ 72394 w 9861163"/>
              <a:gd name="connsiteY209" fmla="*/ 3510410 h 3823026"/>
              <a:gd name="connsiteX210" fmla="*/ 65881 w 9861163"/>
              <a:gd name="connsiteY210" fmla="*/ 3490872 h 3823026"/>
              <a:gd name="connsiteX211" fmla="*/ 59369 w 9861163"/>
              <a:gd name="connsiteY211" fmla="*/ 3432256 h 3823026"/>
              <a:gd name="connsiteX212" fmla="*/ 52856 w 9861163"/>
              <a:gd name="connsiteY212" fmla="*/ 3360615 h 3823026"/>
              <a:gd name="connsiteX213" fmla="*/ 33317 w 9861163"/>
              <a:gd name="connsiteY213" fmla="*/ 3256410 h 3823026"/>
              <a:gd name="connsiteX214" fmla="*/ 46343 w 9861163"/>
              <a:gd name="connsiteY214" fmla="*/ 3262923 h 3823026"/>
              <a:gd name="connsiteX215" fmla="*/ 72394 w 9861163"/>
              <a:gd name="connsiteY215" fmla="*/ 3256410 h 3823026"/>
              <a:gd name="connsiteX216" fmla="*/ 78907 w 9861163"/>
              <a:gd name="connsiteY216" fmla="*/ 3223846 h 3823026"/>
              <a:gd name="connsiteX217" fmla="*/ 65881 w 9861163"/>
              <a:gd name="connsiteY217" fmla="*/ 3074051 h 3823026"/>
              <a:gd name="connsiteX218" fmla="*/ 52856 w 9861163"/>
              <a:gd name="connsiteY218" fmla="*/ 2852615 h 3823026"/>
              <a:gd name="connsiteX219" fmla="*/ 46343 w 9861163"/>
              <a:gd name="connsiteY219" fmla="*/ 2794000 h 3823026"/>
              <a:gd name="connsiteX220" fmla="*/ 33317 w 9861163"/>
              <a:gd name="connsiteY220" fmla="*/ 2579077 h 3823026"/>
              <a:gd name="connsiteX221" fmla="*/ 26804 w 9861163"/>
              <a:gd name="connsiteY221" fmla="*/ 2481385 h 3823026"/>
              <a:gd name="connsiteX222" fmla="*/ 20292 w 9861163"/>
              <a:gd name="connsiteY222" fmla="*/ 2448820 h 3823026"/>
              <a:gd name="connsiteX223" fmla="*/ 7266 w 9861163"/>
              <a:gd name="connsiteY223" fmla="*/ 2351128 h 3823026"/>
              <a:gd name="connsiteX224" fmla="*/ 7266 w 9861163"/>
              <a:gd name="connsiteY224" fmla="*/ 1888718 h 3823026"/>
              <a:gd name="connsiteX225" fmla="*/ 13779 w 9861163"/>
              <a:gd name="connsiteY225" fmla="*/ 1725897 h 3823026"/>
              <a:gd name="connsiteX226" fmla="*/ 33317 w 9861163"/>
              <a:gd name="connsiteY226" fmla="*/ 1537026 h 3823026"/>
              <a:gd name="connsiteX227" fmla="*/ 59369 w 9861163"/>
              <a:gd name="connsiteY227" fmla="*/ 1374205 h 3823026"/>
              <a:gd name="connsiteX228" fmla="*/ 91933 w 9861163"/>
              <a:gd name="connsiteY228" fmla="*/ 1217897 h 3823026"/>
              <a:gd name="connsiteX229" fmla="*/ 131010 w 9861163"/>
              <a:gd name="connsiteY229" fmla="*/ 1126718 h 3823026"/>
              <a:gd name="connsiteX230" fmla="*/ 163574 w 9861163"/>
              <a:gd name="connsiteY230" fmla="*/ 1042051 h 3823026"/>
              <a:gd name="connsiteX231" fmla="*/ 183112 w 9861163"/>
              <a:gd name="connsiteY231" fmla="*/ 983436 h 3823026"/>
              <a:gd name="connsiteX232" fmla="*/ 202651 w 9861163"/>
              <a:gd name="connsiteY232" fmla="*/ 924820 h 3823026"/>
              <a:gd name="connsiteX233" fmla="*/ 209163 w 9861163"/>
              <a:gd name="connsiteY233" fmla="*/ 905282 h 3823026"/>
              <a:gd name="connsiteX234" fmla="*/ 228702 w 9861163"/>
              <a:gd name="connsiteY234" fmla="*/ 866205 h 3823026"/>
              <a:gd name="connsiteX235" fmla="*/ 261266 w 9861163"/>
              <a:gd name="connsiteY235" fmla="*/ 762000 h 3823026"/>
              <a:gd name="connsiteX236" fmla="*/ 287317 w 9861163"/>
              <a:gd name="connsiteY236" fmla="*/ 683846 h 3823026"/>
              <a:gd name="connsiteX237" fmla="*/ 293830 w 9861163"/>
              <a:gd name="connsiteY237" fmla="*/ 651282 h 3823026"/>
              <a:gd name="connsiteX238" fmla="*/ 306856 w 9861163"/>
              <a:gd name="connsiteY238" fmla="*/ 618718 h 3823026"/>
              <a:gd name="connsiteX239" fmla="*/ 313369 w 9861163"/>
              <a:gd name="connsiteY239" fmla="*/ 586154 h 3823026"/>
              <a:gd name="connsiteX240" fmla="*/ 326394 w 9861163"/>
              <a:gd name="connsiteY240" fmla="*/ 527538 h 3823026"/>
              <a:gd name="connsiteX241" fmla="*/ 339420 w 9861163"/>
              <a:gd name="connsiteY241" fmla="*/ 442872 h 3823026"/>
              <a:gd name="connsiteX242" fmla="*/ 345933 w 9861163"/>
              <a:gd name="connsiteY242" fmla="*/ 410308 h 3823026"/>
              <a:gd name="connsiteX243" fmla="*/ 358958 w 9861163"/>
              <a:gd name="connsiteY243" fmla="*/ 306102 h 3823026"/>
              <a:gd name="connsiteX244" fmla="*/ 371984 w 9861163"/>
              <a:gd name="connsiteY244" fmla="*/ 260513 h 3823026"/>
              <a:gd name="connsiteX245" fmla="*/ 371984 w 9861163"/>
              <a:gd name="connsiteY245" fmla="*/ 260513 h 382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</a:cxnLst>
            <a:rect l="l" t="t" r="r" b="b"/>
            <a:pathLst>
              <a:path w="9861163" h="3823026">
                <a:moveTo>
                  <a:pt x="287317" y="280051"/>
                </a:moveTo>
                <a:lnTo>
                  <a:pt x="287317" y="280051"/>
                </a:lnTo>
                <a:cubicBezTo>
                  <a:pt x="485415" y="291704"/>
                  <a:pt x="345506" y="286647"/>
                  <a:pt x="639010" y="280051"/>
                </a:cubicBezTo>
                <a:lnTo>
                  <a:pt x="977676" y="273538"/>
                </a:lnTo>
                <a:lnTo>
                  <a:pt x="1049317" y="267026"/>
                </a:lnTo>
                <a:cubicBezTo>
                  <a:pt x="1086193" y="264392"/>
                  <a:pt x="1123232" y="264018"/>
                  <a:pt x="1160035" y="260513"/>
                </a:cubicBezTo>
                <a:cubicBezTo>
                  <a:pt x="1168946" y="259664"/>
                  <a:pt x="1177235" y="255328"/>
                  <a:pt x="1186087" y="254000"/>
                </a:cubicBezTo>
                <a:cubicBezTo>
                  <a:pt x="1220705" y="248807"/>
                  <a:pt x="1255323" y="242563"/>
                  <a:pt x="1290292" y="240974"/>
                </a:cubicBezTo>
                <a:lnTo>
                  <a:pt x="1576856" y="227949"/>
                </a:lnTo>
                <a:lnTo>
                  <a:pt x="1713625" y="221436"/>
                </a:lnTo>
                <a:lnTo>
                  <a:pt x="1863420" y="214923"/>
                </a:lnTo>
                <a:lnTo>
                  <a:pt x="1935061" y="208410"/>
                </a:lnTo>
                <a:cubicBezTo>
                  <a:pt x="1952467" y="206578"/>
                  <a:pt x="1969695" y="202989"/>
                  <a:pt x="1987163" y="201897"/>
                </a:cubicBezTo>
                <a:cubicBezTo>
                  <a:pt x="2107027" y="194406"/>
                  <a:pt x="2333018" y="191077"/>
                  <a:pt x="2430035" y="188872"/>
                </a:cubicBezTo>
                <a:cubicBezTo>
                  <a:pt x="2761794" y="172284"/>
                  <a:pt x="2283074" y="194972"/>
                  <a:pt x="2866394" y="175846"/>
                </a:cubicBezTo>
                <a:cubicBezTo>
                  <a:pt x="2896848" y="174847"/>
                  <a:pt x="2927120" y="170348"/>
                  <a:pt x="2957574" y="169333"/>
                </a:cubicBezTo>
                <a:cubicBezTo>
                  <a:pt x="3057405" y="166005"/>
                  <a:pt x="3157300" y="164991"/>
                  <a:pt x="3257163" y="162820"/>
                </a:cubicBezTo>
                <a:cubicBezTo>
                  <a:pt x="3265847" y="160649"/>
                  <a:pt x="3274988" y="159834"/>
                  <a:pt x="3283215" y="156308"/>
                </a:cubicBezTo>
                <a:cubicBezTo>
                  <a:pt x="3290410" y="153225"/>
                  <a:pt x="3295099" y="144922"/>
                  <a:pt x="3302753" y="143282"/>
                </a:cubicBezTo>
                <a:cubicBezTo>
                  <a:pt x="3326200" y="138258"/>
                  <a:pt x="3350428" y="137568"/>
                  <a:pt x="3374394" y="136769"/>
                </a:cubicBezTo>
                <a:cubicBezTo>
                  <a:pt x="3480733" y="133224"/>
                  <a:pt x="3587146" y="132427"/>
                  <a:pt x="3693522" y="130256"/>
                </a:cubicBezTo>
                <a:lnTo>
                  <a:pt x="3752138" y="123743"/>
                </a:lnTo>
                <a:cubicBezTo>
                  <a:pt x="3839884" y="115387"/>
                  <a:pt x="3808005" y="132090"/>
                  <a:pt x="3849830" y="104205"/>
                </a:cubicBezTo>
                <a:cubicBezTo>
                  <a:pt x="3876913" y="63582"/>
                  <a:pt x="3856538" y="81794"/>
                  <a:pt x="3941010" y="91179"/>
                </a:cubicBezTo>
                <a:cubicBezTo>
                  <a:pt x="4001225" y="97869"/>
                  <a:pt x="3958572" y="96479"/>
                  <a:pt x="4012651" y="104205"/>
                </a:cubicBezTo>
                <a:cubicBezTo>
                  <a:pt x="4120944" y="119676"/>
                  <a:pt x="4030211" y="102507"/>
                  <a:pt x="4103830" y="117231"/>
                </a:cubicBezTo>
                <a:lnTo>
                  <a:pt x="4221061" y="110718"/>
                </a:lnTo>
                <a:cubicBezTo>
                  <a:pt x="4301362" y="107798"/>
                  <a:pt x="4381831" y="109116"/>
                  <a:pt x="4462035" y="104205"/>
                </a:cubicBezTo>
                <a:cubicBezTo>
                  <a:pt x="4488396" y="102591"/>
                  <a:pt x="4514138" y="95521"/>
                  <a:pt x="4540189" y="91179"/>
                </a:cubicBezTo>
                <a:cubicBezTo>
                  <a:pt x="4553215" y="89008"/>
                  <a:pt x="4566081" y="85400"/>
                  <a:pt x="4579266" y="84667"/>
                </a:cubicBezTo>
                <a:lnTo>
                  <a:pt x="4696497" y="78154"/>
                </a:lnTo>
                <a:cubicBezTo>
                  <a:pt x="4806206" y="70840"/>
                  <a:pt x="4739672" y="73903"/>
                  <a:pt x="4833266" y="65128"/>
                </a:cubicBezTo>
                <a:lnTo>
                  <a:pt x="4983061" y="52102"/>
                </a:lnTo>
                <a:cubicBezTo>
                  <a:pt x="5006941" y="54273"/>
                  <a:pt x="5031646" y="52027"/>
                  <a:pt x="5054702" y="58615"/>
                </a:cubicBezTo>
                <a:cubicBezTo>
                  <a:pt x="5063309" y="61074"/>
                  <a:pt x="5037602" y="65128"/>
                  <a:pt x="5028651" y="65128"/>
                </a:cubicBezTo>
                <a:cubicBezTo>
                  <a:pt x="5026480" y="65128"/>
                  <a:pt x="5028651" y="60786"/>
                  <a:pt x="5028651" y="58615"/>
                </a:cubicBezTo>
                <a:lnTo>
                  <a:pt x="5028651" y="45590"/>
                </a:lnTo>
                <a:cubicBezTo>
                  <a:pt x="5048189" y="47761"/>
                  <a:pt x="5067607" y="52102"/>
                  <a:pt x="5087266" y="52102"/>
                </a:cubicBezTo>
                <a:cubicBezTo>
                  <a:pt x="5096217" y="52102"/>
                  <a:pt x="5104540" y="47345"/>
                  <a:pt x="5113317" y="45590"/>
                </a:cubicBezTo>
                <a:cubicBezTo>
                  <a:pt x="5126266" y="43000"/>
                  <a:pt x="5139503" y="41942"/>
                  <a:pt x="5152394" y="39077"/>
                </a:cubicBezTo>
                <a:cubicBezTo>
                  <a:pt x="5159096" y="37588"/>
                  <a:pt x="5165231" y="34053"/>
                  <a:pt x="5171933" y="32564"/>
                </a:cubicBezTo>
                <a:cubicBezTo>
                  <a:pt x="5204987" y="25219"/>
                  <a:pt x="5243378" y="22814"/>
                  <a:pt x="5276138" y="19538"/>
                </a:cubicBezTo>
                <a:lnTo>
                  <a:pt x="5328240" y="26051"/>
                </a:lnTo>
                <a:cubicBezTo>
                  <a:pt x="5357405" y="30218"/>
                  <a:pt x="5371830" y="33467"/>
                  <a:pt x="5399881" y="39077"/>
                </a:cubicBezTo>
                <a:lnTo>
                  <a:pt x="6285625" y="32564"/>
                </a:lnTo>
                <a:cubicBezTo>
                  <a:pt x="6305282" y="32293"/>
                  <a:pt x="6324581" y="26051"/>
                  <a:pt x="6344240" y="26051"/>
                </a:cubicBezTo>
                <a:cubicBezTo>
                  <a:pt x="6418084" y="26051"/>
                  <a:pt x="6491864" y="30393"/>
                  <a:pt x="6565676" y="32564"/>
                </a:cubicBezTo>
                <a:cubicBezTo>
                  <a:pt x="6672465" y="47820"/>
                  <a:pt x="6539709" y="32564"/>
                  <a:pt x="6676394" y="32564"/>
                </a:cubicBezTo>
                <a:cubicBezTo>
                  <a:pt x="6706865" y="32564"/>
                  <a:pt x="6737181" y="36906"/>
                  <a:pt x="6767574" y="39077"/>
                </a:cubicBezTo>
                <a:cubicBezTo>
                  <a:pt x="6843557" y="36906"/>
                  <a:pt x="6919508" y="32564"/>
                  <a:pt x="6995522" y="32564"/>
                </a:cubicBezTo>
                <a:cubicBezTo>
                  <a:pt x="7002387" y="32564"/>
                  <a:pt x="7008265" y="38106"/>
                  <a:pt x="7015061" y="39077"/>
                </a:cubicBezTo>
                <a:cubicBezTo>
                  <a:pt x="7038799" y="42468"/>
                  <a:pt x="7062822" y="43419"/>
                  <a:pt x="7086702" y="45590"/>
                </a:cubicBezTo>
                <a:cubicBezTo>
                  <a:pt x="7175723" y="30753"/>
                  <a:pt x="7065678" y="45590"/>
                  <a:pt x="7190907" y="45590"/>
                </a:cubicBezTo>
                <a:cubicBezTo>
                  <a:pt x="7210566" y="45590"/>
                  <a:pt x="7229984" y="41248"/>
                  <a:pt x="7249522" y="39077"/>
                </a:cubicBezTo>
                <a:cubicBezTo>
                  <a:pt x="7262548" y="41248"/>
                  <a:pt x="7275526" y="43723"/>
                  <a:pt x="7288599" y="45590"/>
                </a:cubicBezTo>
                <a:cubicBezTo>
                  <a:pt x="7305926" y="48065"/>
                  <a:pt x="7323588" y="48435"/>
                  <a:pt x="7340702" y="52102"/>
                </a:cubicBezTo>
                <a:cubicBezTo>
                  <a:pt x="7380233" y="60573"/>
                  <a:pt x="7373690" y="64380"/>
                  <a:pt x="7405830" y="78154"/>
                </a:cubicBezTo>
                <a:cubicBezTo>
                  <a:pt x="7412140" y="80858"/>
                  <a:pt x="7418856" y="82496"/>
                  <a:pt x="7425369" y="84667"/>
                </a:cubicBezTo>
                <a:lnTo>
                  <a:pt x="7483984" y="65128"/>
                </a:lnTo>
                <a:lnTo>
                  <a:pt x="7523061" y="52102"/>
                </a:lnTo>
                <a:cubicBezTo>
                  <a:pt x="7531745" y="49931"/>
                  <a:pt x="7540505" y="48049"/>
                  <a:pt x="7549112" y="45590"/>
                </a:cubicBezTo>
                <a:cubicBezTo>
                  <a:pt x="7555713" y="43704"/>
                  <a:pt x="7561949" y="40566"/>
                  <a:pt x="7568651" y="39077"/>
                </a:cubicBezTo>
                <a:cubicBezTo>
                  <a:pt x="7592797" y="33711"/>
                  <a:pt x="7637296" y="28868"/>
                  <a:pt x="7659830" y="26051"/>
                </a:cubicBezTo>
                <a:cubicBezTo>
                  <a:pt x="7666343" y="23880"/>
                  <a:pt x="7673228" y="22608"/>
                  <a:pt x="7679369" y="19538"/>
                </a:cubicBezTo>
                <a:cubicBezTo>
                  <a:pt x="7686370" y="16038"/>
                  <a:pt x="7691713" y="9596"/>
                  <a:pt x="7698907" y="6513"/>
                </a:cubicBezTo>
                <a:cubicBezTo>
                  <a:pt x="7707134" y="2987"/>
                  <a:pt x="7716274" y="2171"/>
                  <a:pt x="7724958" y="0"/>
                </a:cubicBezTo>
                <a:cubicBezTo>
                  <a:pt x="7733642" y="2171"/>
                  <a:pt x="7742782" y="2987"/>
                  <a:pt x="7751010" y="6513"/>
                </a:cubicBezTo>
                <a:cubicBezTo>
                  <a:pt x="7787707" y="22240"/>
                  <a:pt x="7752416" y="26051"/>
                  <a:pt x="7809625" y="26051"/>
                </a:cubicBezTo>
                <a:cubicBezTo>
                  <a:pt x="7820695" y="26051"/>
                  <a:pt x="7787867" y="21939"/>
                  <a:pt x="7777061" y="19538"/>
                </a:cubicBezTo>
                <a:cubicBezTo>
                  <a:pt x="7768323" y="17596"/>
                  <a:pt x="7759787" y="14781"/>
                  <a:pt x="7751010" y="13026"/>
                </a:cubicBezTo>
                <a:cubicBezTo>
                  <a:pt x="7738061" y="10436"/>
                  <a:pt x="7724824" y="9378"/>
                  <a:pt x="7711933" y="6513"/>
                </a:cubicBezTo>
                <a:cubicBezTo>
                  <a:pt x="7705231" y="5024"/>
                  <a:pt x="7685529" y="0"/>
                  <a:pt x="7692394" y="0"/>
                </a:cubicBezTo>
                <a:cubicBezTo>
                  <a:pt x="7700571" y="0"/>
                  <a:pt x="7728771" y="9955"/>
                  <a:pt x="7737984" y="13026"/>
                </a:cubicBezTo>
                <a:cubicBezTo>
                  <a:pt x="7838100" y="5875"/>
                  <a:pt x="7828195" y="2509"/>
                  <a:pt x="7933369" y="13026"/>
                </a:cubicBezTo>
                <a:cubicBezTo>
                  <a:pt x="7994963" y="19185"/>
                  <a:pt x="7916841" y="22357"/>
                  <a:pt x="7998497" y="32564"/>
                </a:cubicBezTo>
                <a:lnTo>
                  <a:pt x="8050599" y="39077"/>
                </a:lnTo>
                <a:cubicBezTo>
                  <a:pt x="8083163" y="36906"/>
                  <a:pt x="8115655" y="32564"/>
                  <a:pt x="8148292" y="32564"/>
                </a:cubicBezTo>
                <a:cubicBezTo>
                  <a:pt x="8642271" y="32564"/>
                  <a:pt x="8366969" y="49509"/>
                  <a:pt x="8604189" y="32564"/>
                </a:cubicBezTo>
                <a:lnTo>
                  <a:pt x="9131728" y="39077"/>
                </a:lnTo>
                <a:cubicBezTo>
                  <a:pt x="9233773" y="40671"/>
                  <a:pt x="9336799" y="31157"/>
                  <a:pt x="9437830" y="45590"/>
                </a:cubicBezTo>
                <a:cubicBezTo>
                  <a:pt x="9451422" y="47532"/>
                  <a:pt x="9443792" y="72893"/>
                  <a:pt x="9450856" y="84667"/>
                </a:cubicBezTo>
                <a:cubicBezTo>
                  <a:pt x="9477458" y="129005"/>
                  <a:pt x="9466391" y="105222"/>
                  <a:pt x="9483420" y="156308"/>
                </a:cubicBezTo>
                <a:lnTo>
                  <a:pt x="9489933" y="175846"/>
                </a:lnTo>
                <a:cubicBezTo>
                  <a:pt x="9493708" y="221156"/>
                  <a:pt x="9495103" y="256391"/>
                  <a:pt x="9502958" y="299590"/>
                </a:cubicBezTo>
                <a:cubicBezTo>
                  <a:pt x="9504559" y="308397"/>
                  <a:pt x="9507300" y="316957"/>
                  <a:pt x="9509471" y="325641"/>
                </a:cubicBezTo>
                <a:cubicBezTo>
                  <a:pt x="9511642" y="345179"/>
                  <a:pt x="9512995" y="364826"/>
                  <a:pt x="9515984" y="384256"/>
                </a:cubicBezTo>
                <a:cubicBezTo>
                  <a:pt x="9517345" y="393103"/>
                  <a:pt x="9520555" y="401570"/>
                  <a:pt x="9522497" y="410308"/>
                </a:cubicBezTo>
                <a:cubicBezTo>
                  <a:pt x="9524898" y="421114"/>
                  <a:pt x="9527030" y="431981"/>
                  <a:pt x="9529010" y="442872"/>
                </a:cubicBezTo>
                <a:cubicBezTo>
                  <a:pt x="9531372" y="455864"/>
                  <a:pt x="9533514" y="468897"/>
                  <a:pt x="9535522" y="481949"/>
                </a:cubicBezTo>
                <a:cubicBezTo>
                  <a:pt x="9537856" y="497121"/>
                  <a:pt x="9538818" y="512528"/>
                  <a:pt x="9542035" y="527538"/>
                </a:cubicBezTo>
                <a:cubicBezTo>
                  <a:pt x="9545347" y="542992"/>
                  <a:pt x="9550719" y="557931"/>
                  <a:pt x="9555061" y="573128"/>
                </a:cubicBezTo>
                <a:cubicBezTo>
                  <a:pt x="9559403" y="607863"/>
                  <a:pt x="9564222" y="642542"/>
                  <a:pt x="9568087" y="677333"/>
                </a:cubicBezTo>
                <a:cubicBezTo>
                  <a:pt x="9570258" y="696872"/>
                  <a:pt x="9571367" y="716558"/>
                  <a:pt x="9574599" y="735949"/>
                </a:cubicBezTo>
                <a:cubicBezTo>
                  <a:pt x="9577889" y="755692"/>
                  <a:pt x="9584334" y="774821"/>
                  <a:pt x="9587625" y="794564"/>
                </a:cubicBezTo>
                <a:cubicBezTo>
                  <a:pt x="9590857" y="813955"/>
                  <a:pt x="9591072" y="833761"/>
                  <a:pt x="9594138" y="853179"/>
                </a:cubicBezTo>
                <a:cubicBezTo>
                  <a:pt x="9599170" y="885046"/>
                  <a:pt x="9631006" y="1027808"/>
                  <a:pt x="9633215" y="1035538"/>
                </a:cubicBezTo>
                <a:cubicBezTo>
                  <a:pt x="9637557" y="1050735"/>
                  <a:pt x="9642407" y="1065795"/>
                  <a:pt x="9646240" y="1081128"/>
                </a:cubicBezTo>
                <a:cubicBezTo>
                  <a:pt x="9651094" y="1100545"/>
                  <a:pt x="9653909" y="1120458"/>
                  <a:pt x="9659266" y="1139743"/>
                </a:cubicBezTo>
                <a:cubicBezTo>
                  <a:pt x="9664778" y="1159587"/>
                  <a:pt x="9672993" y="1178600"/>
                  <a:pt x="9678804" y="1198359"/>
                </a:cubicBezTo>
                <a:cubicBezTo>
                  <a:pt x="9683855" y="1215533"/>
                  <a:pt x="9686779" y="1233287"/>
                  <a:pt x="9691830" y="1250461"/>
                </a:cubicBezTo>
                <a:cubicBezTo>
                  <a:pt x="9697642" y="1270220"/>
                  <a:pt x="9705558" y="1289318"/>
                  <a:pt x="9711369" y="1309077"/>
                </a:cubicBezTo>
                <a:cubicBezTo>
                  <a:pt x="9739612" y="1405105"/>
                  <a:pt x="9712005" y="1318561"/>
                  <a:pt x="9730907" y="1406769"/>
                </a:cubicBezTo>
                <a:cubicBezTo>
                  <a:pt x="9735945" y="1430279"/>
                  <a:pt x="9749152" y="1468016"/>
                  <a:pt x="9756958" y="1491436"/>
                </a:cubicBezTo>
                <a:cubicBezTo>
                  <a:pt x="9759129" y="1506633"/>
                  <a:pt x="9759564" y="1522180"/>
                  <a:pt x="9763471" y="1537026"/>
                </a:cubicBezTo>
                <a:cubicBezTo>
                  <a:pt x="9770459" y="1563582"/>
                  <a:pt x="9780838" y="1589128"/>
                  <a:pt x="9789522" y="1615179"/>
                </a:cubicBezTo>
                <a:cubicBezTo>
                  <a:pt x="9793864" y="1628205"/>
                  <a:pt x="9799855" y="1640792"/>
                  <a:pt x="9802548" y="1654256"/>
                </a:cubicBezTo>
                <a:cubicBezTo>
                  <a:pt x="9811754" y="1700284"/>
                  <a:pt x="9805560" y="1676318"/>
                  <a:pt x="9822087" y="1725897"/>
                </a:cubicBezTo>
                <a:cubicBezTo>
                  <a:pt x="9824258" y="1738923"/>
                  <a:pt x="9826961" y="1751871"/>
                  <a:pt x="9828599" y="1764974"/>
                </a:cubicBezTo>
                <a:cubicBezTo>
                  <a:pt x="9845316" y="1898717"/>
                  <a:pt x="9838822" y="2019307"/>
                  <a:pt x="9841625" y="2162256"/>
                </a:cubicBezTo>
                <a:cubicBezTo>
                  <a:pt x="9843796" y="2385863"/>
                  <a:pt x="9844380" y="2609491"/>
                  <a:pt x="9848138" y="2833077"/>
                </a:cubicBezTo>
                <a:cubicBezTo>
                  <a:pt x="9848723" y="2867875"/>
                  <a:pt x="9852822" y="2902527"/>
                  <a:pt x="9854651" y="2937282"/>
                </a:cubicBezTo>
                <a:cubicBezTo>
                  <a:pt x="9857164" y="2985026"/>
                  <a:pt x="9858992" y="3032803"/>
                  <a:pt x="9861163" y="3080564"/>
                </a:cubicBezTo>
                <a:cubicBezTo>
                  <a:pt x="9857399" y="3140788"/>
                  <a:pt x="9853649" y="3208816"/>
                  <a:pt x="9848138" y="3269436"/>
                </a:cubicBezTo>
                <a:cubicBezTo>
                  <a:pt x="9846358" y="3289014"/>
                  <a:pt x="9844691" y="3308633"/>
                  <a:pt x="9841625" y="3328051"/>
                </a:cubicBezTo>
                <a:cubicBezTo>
                  <a:pt x="9838172" y="3349919"/>
                  <a:pt x="9844253" y="3377524"/>
                  <a:pt x="9828599" y="3393179"/>
                </a:cubicBezTo>
                <a:cubicBezTo>
                  <a:pt x="9822086" y="3399692"/>
                  <a:pt x="9817112" y="3408245"/>
                  <a:pt x="9809061" y="3412718"/>
                </a:cubicBezTo>
                <a:cubicBezTo>
                  <a:pt x="9797059" y="3419386"/>
                  <a:pt x="9783010" y="3421401"/>
                  <a:pt x="9769984" y="3425743"/>
                </a:cubicBezTo>
                <a:lnTo>
                  <a:pt x="9750445" y="3432256"/>
                </a:lnTo>
                <a:cubicBezTo>
                  <a:pt x="9743932" y="3434427"/>
                  <a:pt x="9737047" y="3435699"/>
                  <a:pt x="9730907" y="3438769"/>
                </a:cubicBezTo>
                <a:cubicBezTo>
                  <a:pt x="9619926" y="3494262"/>
                  <a:pt x="9785197" y="3413978"/>
                  <a:pt x="9678804" y="3458308"/>
                </a:cubicBezTo>
                <a:cubicBezTo>
                  <a:pt x="9660880" y="3465776"/>
                  <a:pt x="9644069" y="3475675"/>
                  <a:pt x="9626702" y="3484359"/>
                </a:cubicBezTo>
                <a:lnTo>
                  <a:pt x="9587625" y="3503897"/>
                </a:lnTo>
                <a:cubicBezTo>
                  <a:pt x="9578941" y="3508239"/>
                  <a:pt x="9570784" y="3513853"/>
                  <a:pt x="9561574" y="3516923"/>
                </a:cubicBezTo>
                <a:cubicBezTo>
                  <a:pt x="9555061" y="3519094"/>
                  <a:pt x="9548345" y="3520732"/>
                  <a:pt x="9542035" y="3523436"/>
                </a:cubicBezTo>
                <a:cubicBezTo>
                  <a:pt x="9533111" y="3527260"/>
                  <a:pt x="9524908" y="3532637"/>
                  <a:pt x="9515984" y="3536461"/>
                </a:cubicBezTo>
                <a:cubicBezTo>
                  <a:pt x="9509674" y="3539165"/>
                  <a:pt x="9502755" y="3540270"/>
                  <a:pt x="9496445" y="3542974"/>
                </a:cubicBezTo>
                <a:cubicBezTo>
                  <a:pt x="9487521" y="3546799"/>
                  <a:pt x="9479318" y="3552175"/>
                  <a:pt x="9470394" y="3556000"/>
                </a:cubicBezTo>
                <a:cubicBezTo>
                  <a:pt x="9464084" y="3558704"/>
                  <a:pt x="9456996" y="3559443"/>
                  <a:pt x="9450856" y="3562513"/>
                </a:cubicBezTo>
                <a:cubicBezTo>
                  <a:pt x="9443855" y="3566013"/>
                  <a:pt x="9437647" y="3570934"/>
                  <a:pt x="9431317" y="3575538"/>
                </a:cubicBezTo>
                <a:cubicBezTo>
                  <a:pt x="9404981" y="3594691"/>
                  <a:pt x="9379214" y="3614616"/>
                  <a:pt x="9353163" y="3634154"/>
                </a:cubicBezTo>
                <a:cubicBezTo>
                  <a:pt x="9344479" y="3640667"/>
                  <a:pt x="9336821" y="3648838"/>
                  <a:pt x="9327112" y="3653692"/>
                </a:cubicBezTo>
                <a:cubicBezTo>
                  <a:pt x="9240743" y="3696878"/>
                  <a:pt x="9348582" y="3644492"/>
                  <a:pt x="9281522" y="3673231"/>
                </a:cubicBezTo>
                <a:cubicBezTo>
                  <a:pt x="9272598" y="3677055"/>
                  <a:pt x="9264561" y="3682847"/>
                  <a:pt x="9255471" y="3686256"/>
                </a:cubicBezTo>
                <a:cubicBezTo>
                  <a:pt x="9242098" y="3691271"/>
                  <a:pt x="9209238" y="3696187"/>
                  <a:pt x="9196856" y="3699282"/>
                </a:cubicBezTo>
                <a:cubicBezTo>
                  <a:pt x="9190196" y="3700947"/>
                  <a:pt x="9183830" y="3703624"/>
                  <a:pt x="9177317" y="3705795"/>
                </a:cubicBezTo>
                <a:lnTo>
                  <a:pt x="8988445" y="3699282"/>
                </a:lnTo>
                <a:cubicBezTo>
                  <a:pt x="8909052" y="3696395"/>
                  <a:pt x="8798646" y="3693234"/>
                  <a:pt x="8714907" y="3686256"/>
                </a:cubicBezTo>
                <a:cubicBezTo>
                  <a:pt x="8697465" y="3684802"/>
                  <a:pt x="8680172" y="3681914"/>
                  <a:pt x="8662804" y="3679743"/>
                </a:cubicBezTo>
                <a:cubicBezTo>
                  <a:pt x="8619385" y="3681914"/>
                  <a:pt x="8575871" y="3682646"/>
                  <a:pt x="8532548" y="3686256"/>
                </a:cubicBezTo>
                <a:cubicBezTo>
                  <a:pt x="8523628" y="3686999"/>
                  <a:pt x="8515429" y="3692193"/>
                  <a:pt x="8506497" y="3692769"/>
                </a:cubicBezTo>
                <a:cubicBezTo>
                  <a:pt x="8447963" y="3696545"/>
                  <a:pt x="8389266" y="3697111"/>
                  <a:pt x="8330651" y="3699282"/>
                </a:cubicBezTo>
                <a:cubicBezTo>
                  <a:pt x="8267694" y="3697111"/>
                  <a:pt x="8204665" y="3696468"/>
                  <a:pt x="8141779" y="3692769"/>
                </a:cubicBezTo>
                <a:cubicBezTo>
                  <a:pt x="8130728" y="3692119"/>
                  <a:pt x="8120285" y="3686256"/>
                  <a:pt x="8109215" y="3686256"/>
                </a:cubicBezTo>
                <a:cubicBezTo>
                  <a:pt x="7991964" y="3686256"/>
                  <a:pt x="7874753" y="3690598"/>
                  <a:pt x="7757522" y="3692769"/>
                </a:cubicBezTo>
                <a:cubicBezTo>
                  <a:pt x="7719943" y="3694648"/>
                  <a:pt x="7576597" y="3701093"/>
                  <a:pt x="7529574" y="3705795"/>
                </a:cubicBezTo>
                <a:cubicBezTo>
                  <a:pt x="7518559" y="3706897"/>
                  <a:pt x="7508004" y="3711015"/>
                  <a:pt x="7497010" y="3712308"/>
                </a:cubicBezTo>
                <a:cubicBezTo>
                  <a:pt x="7437167" y="3719348"/>
                  <a:pt x="7342468" y="3722639"/>
                  <a:pt x="7288599" y="3725333"/>
                </a:cubicBezTo>
                <a:cubicBezTo>
                  <a:pt x="7191409" y="3739218"/>
                  <a:pt x="7299344" y="3724965"/>
                  <a:pt x="7145317" y="3738359"/>
                </a:cubicBezTo>
                <a:cubicBezTo>
                  <a:pt x="7127880" y="3739875"/>
                  <a:pt x="7110666" y="3743530"/>
                  <a:pt x="7093215" y="3744872"/>
                </a:cubicBezTo>
                <a:cubicBezTo>
                  <a:pt x="6952276" y="3755714"/>
                  <a:pt x="6780170" y="3755301"/>
                  <a:pt x="6650343" y="3757897"/>
                </a:cubicBezTo>
                <a:cubicBezTo>
                  <a:pt x="6598240" y="3755726"/>
                  <a:pt x="6546081" y="3754638"/>
                  <a:pt x="6494035" y="3751385"/>
                </a:cubicBezTo>
                <a:cubicBezTo>
                  <a:pt x="6476567" y="3750293"/>
                  <a:pt x="6459384" y="3746214"/>
                  <a:pt x="6441933" y="3744872"/>
                </a:cubicBezTo>
                <a:cubicBezTo>
                  <a:pt x="6402911" y="3741870"/>
                  <a:pt x="6363779" y="3740530"/>
                  <a:pt x="6324702" y="3738359"/>
                </a:cubicBezTo>
                <a:lnTo>
                  <a:pt x="6129317" y="3712308"/>
                </a:lnTo>
                <a:cubicBezTo>
                  <a:pt x="6109818" y="3709808"/>
                  <a:pt x="6090218" y="3708161"/>
                  <a:pt x="6070702" y="3705795"/>
                </a:cubicBezTo>
                <a:cubicBezTo>
                  <a:pt x="6018575" y="3699476"/>
                  <a:pt x="5966721" y="3690617"/>
                  <a:pt x="5914394" y="3686256"/>
                </a:cubicBezTo>
                <a:cubicBezTo>
                  <a:pt x="5888343" y="3684085"/>
                  <a:pt x="5862152" y="3683198"/>
                  <a:pt x="5836240" y="3679743"/>
                </a:cubicBezTo>
                <a:cubicBezTo>
                  <a:pt x="5613785" y="3650083"/>
                  <a:pt x="5822723" y="3666306"/>
                  <a:pt x="5608292" y="3653692"/>
                </a:cubicBezTo>
                <a:cubicBezTo>
                  <a:pt x="5471229" y="3626279"/>
                  <a:pt x="5567555" y="3643109"/>
                  <a:pt x="5250087" y="3653692"/>
                </a:cubicBezTo>
                <a:cubicBezTo>
                  <a:pt x="5228281" y="3654419"/>
                  <a:pt x="5206627" y="3657656"/>
                  <a:pt x="5184958" y="3660205"/>
                </a:cubicBezTo>
                <a:cubicBezTo>
                  <a:pt x="5169713" y="3661999"/>
                  <a:pt x="5154635" y="3665111"/>
                  <a:pt x="5139369" y="3666718"/>
                </a:cubicBezTo>
                <a:cubicBezTo>
                  <a:pt x="5113371" y="3669455"/>
                  <a:pt x="5087266" y="3671060"/>
                  <a:pt x="5061215" y="3673231"/>
                </a:cubicBezTo>
                <a:lnTo>
                  <a:pt x="4826753" y="3666718"/>
                </a:lnTo>
                <a:cubicBezTo>
                  <a:pt x="4809269" y="3665923"/>
                  <a:pt x="4791993" y="3662570"/>
                  <a:pt x="4774651" y="3660205"/>
                </a:cubicBezTo>
                <a:lnTo>
                  <a:pt x="4683471" y="3647179"/>
                </a:lnTo>
                <a:cubicBezTo>
                  <a:pt x="4672537" y="3645453"/>
                  <a:pt x="4661879" y="3642130"/>
                  <a:pt x="4650907" y="3640667"/>
                </a:cubicBezTo>
                <a:cubicBezTo>
                  <a:pt x="4629281" y="3637784"/>
                  <a:pt x="4607405" y="3637038"/>
                  <a:pt x="4585779" y="3634154"/>
                </a:cubicBezTo>
                <a:cubicBezTo>
                  <a:pt x="4574806" y="3632691"/>
                  <a:pt x="4564199" y="3629014"/>
                  <a:pt x="4553215" y="3627641"/>
                </a:cubicBezTo>
                <a:cubicBezTo>
                  <a:pt x="4529421" y="3624667"/>
                  <a:pt x="4505312" y="3624519"/>
                  <a:pt x="4481574" y="3621128"/>
                </a:cubicBezTo>
                <a:cubicBezTo>
                  <a:pt x="4245678" y="3587429"/>
                  <a:pt x="4468513" y="3611356"/>
                  <a:pt x="4305728" y="3595077"/>
                </a:cubicBezTo>
                <a:cubicBezTo>
                  <a:pt x="4299215" y="3592906"/>
                  <a:pt x="4293054" y="3588564"/>
                  <a:pt x="4286189" y="3588564"/>
                </a:cubicBezTo>
                <a:cubicBezTo>
                  <a:pt x="4279324" y="3588564"/>
                  <a:pt x="4273405" y="3593849"/>
                  <a:pt x="4266651" y="3595077"/>
                </a:cubicBezTo>
                <a:cubicBezTo>
                  <a:pt x="4249431" y="3598208"/>
                  <a:pt x="4231944" y="3599657"/>
                  <a:pt x="4214548" y="3601590"/>
                </a:cubicBezTo>
                <a:cubicBezTo>
                  <a:pt x="4149668" y="3608798"/>
                  <a:pt x="4090965" y="3611318"/>
                  <a:pt x="4025676" y="3627641"/>
                </a:cubicBezTo>
                <a:cubicBezTo>
                  <a:pt x="4008309" y="3631983"/>
                  <a:pt x="3991268" y="3637945"/>
                  <a:pt x="3973574" y="3640667"/>
                </a:cubicBezTo>
                <a:cubicBezTo>
                  <a:pt x="3934714" y="3646645"/>
                  <a:pt x="3895452" y="3649646"/>
                  <a:pt x="3856343" y="3653692"/>
                </a:cubicBezTo>
                <a:cubicBezTo>
                  <a:pt x="3832491" y="3656159"/>
                  <a:pt x="3808576" y="3657967"/>
                  <a:pt x="3784702" y="3660205"/>
                </a:cubicBezTo>
                <a:lnTo>
                  <a:pt x="3647933" y="3673231"/>
                </a:lnTo>
                <a:cubicBezTo>
                  <a:pt x="3578630" y="3679831"/>
                  <a:pt x="3519317" y="3684756"/>
                  <a:pt x="3452548" y="3692769"/>
                </a:cubicBezTo>
                <a:cubicBezTo>
                  <a:pt x="3422907" y="3696326"/>
                  <a:pt x="3306843" y="3709656"/>
                  <a:pt x="3270189" y="3718820"/>
                </a:cubicBezTo>
                <a:cubicBezTo>
                  <a:pt x="3153188" y="3748071"/>
                  <a:pt x="3352113" y="3698777"/>
                  <a:pt x="3211574" y="3731846"/>
                </a:cubicBezTo>
                <a:cubicBezTo>
                  <a:pt x="3185435" y="3737997"/>
                  <a:pt x="3159471" y="3744872"/>
                  <a:pt x="3133420" y="3751385"/>
                </a:cubicBezTo>
                <a:lnTo>
                  <a:pt x="3055266" y="3770923"/>
                </a:lnTo>
                <a:cubicBezTo>
                  <a:pt x="3046582" y="3773094"/>
                  <a:pt x="3037992" y="3775681"/>
                  <a:pt x="3029215" y="3777436"/>
                </a:cubicBezTo>
                <a:cubicBezTo>
                  <a:pt x="2954396" y="3792400"/>
                  <a:pt x="3044364" y="3774911"/>
                  <a:pt x="2911984" y="3796974"/>
                </a:cubicBezTo>
                <a:cubicBezTo>
                  <a:pt x="2901065" y="3798794"/>
                  <a:pt x="2890361" y="3801804"/>
                  <a:pt x="2879420" y="3803487"/>
                </a:cubicBezTo>
                <a:cubicBezTo>
                  <a:pt x="2862121" y="3806148"/>
                  <a:pt x="2844644" y="3807525"/>
                  <a:pt x="2827317" y="3810000"/>
                </a:cubicBezTo>
                <a:cubicBezTo>
                  <a:pt x="2814244" y="3811868"/>
                  <a:pt x="2801365" y="3815055"/>
                  <a:pt x="2788240" y="3816513"/>
                </a:cubicBezTo>
                <a:cubicBezTo>
                  <a:pt x="2762259" y="3819400"/>
                  <a:pt x="2736138" y="3820855"/>
                  <a:pt x="2710087" y="3823026"/>
                </a:cubicBezTo>
                <a:cubicBezTo>
                  <a:pt x="2634014" y="3804008"/>
                  <a:pt x="2701546" y="3819044"/>
                  <a:pt x="2534240" y="3810000"/>
                </a:cubicBezTo>
                <a:cubicBezTo>
                  <a:pt x="2470616" y="3806561"/>
                  <a:pt x="2427415" y="3801782"/>
                  <a:pt x="2364907" y="3796974"/>
                </a:cubicBezTo>
                <a:lnTo>
                  <a:pt x="2273728" y="3790461"/>
                </a:lnTo>
                <a:cubicBezTo>
                  <a:pt x="2256297" y="3788876"/>
                  <a:pt x="2239079" y="3785258"/>
                  <a:pt x="2221625" y="3783949"/>
                </a:cubicBezTo>
                <a:cubicBezTo>
                  <a:pt x="2152214" y="3778743"/>
                  <a:pt x="2082283" y="3779557"/>
                  <a:pt x="2013215" y="3770923"/>
                </a:cubicBezTo>
                <a:cubicBezTo>
                  <a:pt x="1895996" y="3756270"/>
                  <a:pt x="2039390" y="3773103"/>
                  <a:pt x="1856907" y="3757897"/>
                </a:cubicBezTo>
                <a:cubicBezTo>
                  <a:pt x="1773387" y="3750937"/>
                  <a:pt x="1836326" y="3752583"/>
                  <a:pt x="1759215" y="3744872"/>
                </a:cubicBezTo>
                <a:cubicBezTo>
                  <a:pt x="1731050" y="3742055"/>
                  <a:pt x="1702713" y="3741176"/>
                  <a:pt x="1674548" y="3738359"/>
                </a:cubicBezTo>
                <a:cubicBezTo>
                  <a:pt x="1558231" y="3726727"/>
                  <a:pt x="1723008" y="3735081"/>
                  <a:pt x="1544292" y="3725333"/>
                </a:cubicBezTo>
                <a:cubicBezTo>
                  <a:pt x="1271996" y="3710481"/>
                  <a:pt x="1282360" y="3712606"/>
                  <a:pt x="1016753" y="3705795"/>
                </a:cubicBezTo>
                <a:cubicBezTo>
                  <a:pt x="833500" y="3695614"/>
                  <a:pt x="949570" y="3702785"/>
                  <a:pt x="723676" y="3686256"/>
                </a:cubicBezTo>
                <a:cubicBezTo>
                  <a:pt x="693287" y="3684032"/>
                  <a:pt x="662732" y="3683522"/>
                  <a:pt x="632497" y="3679743"/>
                </a:cubicBezTo>
                <a:cubicBezTo>
                  <a:pt x="514479" y="3664993"/>
                  <a:pt x="659967" y="3682241"/>
                  <a:pt x="489215" y="3666718"/>
                </a:cubicBezTo>
                <a:cubicBezTo>
                  <a:pt x="471784" y="3665133"/>
                  <a:pt x="454536" y="3661864"/>
                  <a:pt x="437112" y="3660205"/>
                </a:cubicBezTo>
                <a:cubicBezTo>
                  <a:pt x="408934" y="3657521"/>
                  <a:pt x="380667" y="3655863"/>
                  <a:pt x="352445" y="3653692"/>
                </a:cubicBezTo>
                <a:cubicBezTo>
                  <a:pt x="299923" y="3644938"/>
                  <a:pt x="316715" y="3648453"/>
                  <a:pt x="254753" y="3634154"/>
                </a:cubicBezTo>
                <a:cubicBezTo>
                  <a:pt x="246031" y="3632141"/>
                  <a:pt x="237083" y="3630784"/>
                  <a:pt x="228702" y="3627641"/>
                </a:cubicBezTo>
                <a:cubicBezTo>
                  <a:pt x="202277" y="3617731"/>
                  <a:pt x="173125" y="3612011"/>
                  <a:pt x="150548" y="3595077"/>
                </a:cubicBezTo>
                <a:cubicBezTo>
                  <a:pt x="114370" y="3567943"/>
                  <a:pt x="133805" y="3581123"/>
                  <a:pt x="91933" y="3556000"/>
                </a:cubicBezTo>
                <a:cubicBezTo>
                  <a:pt x="87591" y="3549487"/>
                  <a:pt x="81991" y="3543656"/>
                  <a:pt x="78907" y="3536461"/>
                </a:cubicBezTo>
                <a:cubicBezTo>
                  <a:pt x="75381" y="3528234"/>
                  <a:pt x="74853" y="3519017"/>
                  <a:pt x="72394" y="3510410"/>
                </a:cubicBezTo>
                <a:cubicBezTo>
                  <a:pt x="70508" y="3503809"/>
                  <a:pt x="68052" y="3497385"/>
                  <a:pt x="65881" y="3490872"/>
                </a:cubicBezTo>
                <a:cubicBezTo>
                  <a:pt x="63710" y="3471333"/>
                  <a:pt x="61325" y="3451817"/>
                  <a:pt x="59369" y="3432256"/>
                </a:cubicBezTo>
                <a:cubicBezTo>
                  <a:pt x="56983" y="3408396"/>
                  <a:pt x="55957" y="3384392"/>
                  <a:pt x="52856" y="3360615"/>
                </a:cubicBezTo>
                <a:cubicBezTo>
                  <a:pt x="44948" y="3299990"/>
                  <a:pt x="44002" y="3299150"/>
                  <a:pt x="33317" y="3256410"/>
                </a:cubicBezTo>
                <a:cubicBezTo>
                  <a:pt x="48584" y="3210610"/>
                  <a:pt x="30441" y="3253382"/>
                  <a:pt x="46343" y="3262923"/>
                </a:cubicBezTo>
                <a:cubicBezTo>
                  <a:pt x="54018" y="3267528"/>
                  <a:pt x="63710" y="3258581"/>
                  <a:pt x="72394" y="3256410"/>
                </a:cubicBezTo>
                <a:cubicBezTo>
                  <a:pt x="74565" y="3245555"/>
                  <a:pt x="78907" y="3234916"/>
                  <a:pt x="78907" y="3223846"/>
                </a:cubicBezTo>
                <a:cubicBezTo>
                  <a:pt x="78907" y="3184280"/>
                  <a:pt x="70653" y="3117000"/>
                  <a:pt x="65881" y="3074051"/>
                </a:cubicBezTo>
                <a:cubicBezTo>
                  <a:pt x="62675" y="3013128"/>
                  <a:pt x="58149" y="2916132"/>
                  <a:pt x="52856" y="2852615"/>
                </a:cubicBezTo>
                <a:cubicBezTo>
                  <a:pt x="51223" y="2833024"/>
                  <a:pt x="47744" y="2813609"/>
                  <a:pt x="46343" y="2794000"/>
                </a:cubicBezTo>
                <a:cubicBezTo>
                  <a:pt x="41229" y="2722410"/>
                  <a:pt x="37794" y="2650710"/>
                  <a:pt x="33317" y="2579077"/>
                </a:cubicBezTo>
                <a:cubicBezTo>
                  <a:pt x="31281" y="2546504"/>
                  <a:pt x="33204" y="2513388"/>
                  <a:pt x="26804" y="2481385"/>
                </a:cubicBezTo>
                <a:cubicBezTo>
                  <a:pt x="24633" y="2470530"/>
                  <a:pt x="21755" y="2459793"/>
                  <a:pt x="20292" y="2448820"/>
                </a:cubicBezTo>
                <a:cubicBezTo>
                  <a:pt x="5067" y="2334626"/>
                  <a:pt x="21919" y="2424392"/>
                  <a:pt x="7266" y="2351128"/>
                </a:cubicBezTo>
                <a:cubicBezTo>
                  <a:pt x="-3074" y="2113306"/>
                  <a:pt x="-1748" y="2217722"/>
                  <a:pt x="7266" y="1888718"/>
                </a:cubicBezTo>
                <a:cubicBezTo>
                  <a:pt x="8754" y="1834421"/>
                  <a:pt x="10847" y="1780135"/>
                  <a:pt x="13779" y="1725897"/>
                </a:cubicBezTo>
                <a:cubicBezTo>
                  <a:pt x="16477" y="1675993"/>
                  <a:pt x="27048" y="1580908"/>
                  <a:pt x="33317" y="1537026"/>
                </a:cubicBezTo>
                <a:cubicBezTo>
                  <a:pt x="41090" y="1482614"/>
                  <a:pt x="48159" y="1428014"/>
                  <a:pt x="59369" y="1374205"/>
                </a:cubicBezTo>
                <a:cubicBezTo>
                  <a:pt x="70224" y="1322102"/>
                  <a:pt x="70968" y="1266815"/>
                  <a:pt x="91933" y="1217897"/>
                </a:cubicBezTo>
                <a:lnTo>
                  <a:pt x="131010" y="1126718"/>
                </a:lnTo>
                <a:cubicBezTo>
                  <a:pt x="144275" y="1060386"/>
                  <a:pt x="127405" y="1129889"/>
                  <a:pt x="163574" y="1042051"/>
                </a:cubicBezTo>
                <a:cubicBezTo>
                  <a:pt x="171416" y="1023007"/>
                  <a:pt x="176599" y="1002974"/>
                  <a:pt x="183112" y="983436"/>
                </a:cubicBezTo>
                <a:lnTo>
                  <a:pt x="202651" y="924820"/>
                </a:lnTo>
                <a:cubicBezTo>
                  <a:pt x="204822" y="918307"/>
                  <a:pt x="206093" y="911422"/>
                  <a:pt x="209163" y="905282"/>
                </a:cubicBezTo>
                <a:cubicBezTo>
                  <a:pt x="215676" y="892256"/>
                  <a:pt x="223293" y="879727"/>
                  <a:pt x="228702" y="866205"/>
                </a:cubicBezTo>
                <a:cubicBezTo>
                  <a:pt x="244994" y="825476"/>
                  <a:pt x="248909" y="802160"/>
                  <a:pt x="261266" y="762000"/>
                </a:cubicBezTo>
                <a:lnTo>
                  <a:pt x="287317" y="683846"/>
                </a:lnTo>
                <a:cubicBezTo>
                  <a:pt x="289488" y="672991"/>
                  <a:pt x="290649" y="661885"/>
                  <a:pt x="293830" y="651282"/>
                </a:cubicBezTo>
                <a:cubicBezTo>
                  <a:pt x="297189" y="640084"/>
                  <a:pt x="303497" y="629916"/>
                  <a:pt x="306856" y="618718"/>
                </a:cubicBezTo>
                <a:cubicBezTo>
                  <a:pt x="310037" y="608115"/>
                  <a:pt x="310968" y="596960"/>
                  <a:pt x="313369" y="586154"/>
                </a:cubicBezTo>
                <a:cubicBezTo>
                  <a:pt x="323818" y="539131"/>
                  <a:pt x="316577" y="581532"/>
                  <a:pt x="326394" y="527538"/>
                </a:cubicBezTo>
                <a:cubicBezTo>
                  <a:pt x="340813" y="448238"/>
                  <a:pt x="324783" y="530689"/>
                  <a:pt x="339420" y="442872"/>
                </a:cubicBezTo>
                <a:cubicBezTo>
                  <a:pt x="341240" y="431953"/>
                  <a:pt x="344368" y="421266"/>
                  <a:pt x="345933" y="410308"/>
                </a:cubicBezTo>
                <a:cubicBezTo>
                  <a:pt x="350883" y="375654"/>
                  <a:pt x="353203" y="340631"/>
                  <a:pt x="358958" y="306102"/>
                </a:cubicBezTo>
                <a:cubicBezTo>
                  <a:pt x="365976" y="263998"/>
                  <a:pt x="356134" y="276363"/>
                  <a:pt x="371984" y="260513"/>
                </a:cubicBezTo>
                <a:lnTo>
                  <a:pt x="371984" y="260513"/>
                </a:lnTo>
              </a:path>
            </a:pathLst>
          </a:custGeom>
          <a:blipFill rotWithShape="1">
            <a:blip r:embed="rId3">
              <a:alphaModFix amt="17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590" y="813045"/>
            <a:ext cx="8336410" cy="597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dist="38100" dir="2700000" algn="tl" rotWithShape="0">
                    <a:prstClr val="white">
                      <a:alpha val="57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Bacterioplankton community composition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dist="38100" dir="2700000" algn="tl" rotWithShape="0">
                    <a:prstClr val="white">
                      <a:alpha val="57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 Antarctic Seas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dist="38100" dir="2700000" algn="tl" rotWithShape="0">
                  <a:prstClr val="white">
                    <a:alpha val="57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dist="38100" dir="2700000" algn="tl" rotWithShape="0">
                    <a:prstClr val="white">
                      <a:alpha val="57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Thesis Proposal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EAB4"/>
              </a:solidFill>
              <a:effectLst>
                <a:outerShdw dist="38100" dir="2700000" algn="tl" rotWithShape="0">
                  <a:srgbClr val="000000">
                    <a:alpha val="57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EAB4"/>
              </a:solidFill>
              <a:effectLst>
                <a:outerShdw dist="38100" dir="2700000" algn="tl" rotWithShape="0">
                  <a:srgbClr val="000000">
                    <a:alpha val="57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EAB4"/>
              </a:solidFill>
              <a:effectLst>
                <a:outerShdw dist="38100" dir="2700000" algn="tl" rotWithShape="0">
                  <a:srgbClr val="000000">
                    <a:alpha val="57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EAB4"/>
              </a:solidFill>
              <a:effectLst>
                <a:outerShdw dist="38100" dir="2700000" algn="tl" rotWithShape="0">
                  <a:srgbClr val="000000">
                    <a:alpha val="57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EAB4"/>
              </a:solidFill>
              <a:effectLst>
                <a:outerShdw dist="38100" dir="2700000" algn="tl" rotWithShape="0">
                  <a:srgbClr val="000000">
                    <a:alpha val="57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EAB4"/>
              </a:solidFill>
              <a:effectLst>
                <a:outerShdw dist="38100" dir="2700000" algn="tl" rotWithShape="0">
                  <a:srgbClr val="000000">
                    <a:alpha val="57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EAB4"/>
                </a:solidFill>
                <a:effectLst>
                  <a:outerShdw dist="38100" dir="2700000" algn="tl" rotWithShape="0">
                    <a:srgbClr val="000000">
                      <a:alpha val="57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Hugh Ducklow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EAB4"/>
                </a:solidFill>
                <a:effectLst>
                  <a:outerShdw dist="38100" dir="2700000" algn="tl" rotWithShape="0">
                    <a:srgbClr val="000000">
                      <a:alpha val="57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Columbia University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EAB4"/>
                </a:solidFill>
                <a:effectLst>
                  <a:outerShdw dist="38100" dir="2700000" algn="tl" rotWithShape="0">
                    <a:srgbClr val="000000">
                      <a:alpha val="57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Mentor: Catherine Luria, Brown Univ.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EAB4"/>
                </a:solidFill>
                <a:effectLst>
                  <a:outerShdw dist="38100" dir="2700000" algn="tl" rotWithShape="0">
                    <a:srgbClr val="000000">
                      <a:alpha val="57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Advisor: Martin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EAB4"/>
                </a:solidFill>
                <a:effectLst>
                  <a:outerShdw dist="38100" dir="2700000" algn="tl" rotWithShape="0">
                    <a:srgbClr val="000000">
                      <a:alpha val="57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Stute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EAB4"/>
                </a:solidFill>
                <a:effectLst>
                  <a:outerShdw dist="38100" dir="2700000" algn="tl" rotWithShape="0">
                    <a:srgbClr val="000000">
                      <a:alpha val="57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Barnard College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1639455" cy="163945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FA324-621D-1A49-AA59-C3EF268010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1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9144000" cy="48006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Font typeface="Wingdings" charset="2"/>
              <a:buNone/>
            </a:pPr>
            <a:r>
              <a:rPr lang="en-US" sz="3200" b="1" i="1" dirty="0"/>
              <a:t>“If you don’t kick things around with people, </a:t>
            </a:r>
          </a:p>
          <a:p>
            <a:pPr marL="0" indent="0" algn="ctr" eaLnBrk="1" hangingPunct="1">
              <a:spcBef>
                <a:spcPts val="0"/>
              </a:spcBef>
              <a:buFont typeface="Wingdings" charset="2"/>
              <a:buNone/>
            </a:pPr>
            <a:r>
              <a:rPr lang="en-US" sz="3200" b="1" i="1" dirty="0"/>
              <a:t>you are out of it.  </a:t>
            </a:r>
          </a:p>
          <a:p>
            <a:pPr marL="0" indent="0" algn="ctr" eaLnBrk="1" hangingPunct="1">
              <a:spcBef>
                <a:spcPts val="0"/>
              </a:spcBef>
              <a:buFont typeface="Wingdings" charset="2"/>
              <a:buNone/>
            </a:pPr>
            <a:r>
              <a:rPr lang="en-US" sz="3200" b="1" i="1" dirty="0"/>
              <a:t>Nobody, I always say, can be anybody </a:t>
            </a:r>
          </a:p>
          <a:p>
            <a:pPr marL="0" indent="0" algn="ctr" eaLnBrk="1" hangingPunct="1">
              <a:spcBef>
                <a:spcPts val="0"/>
              </a:spcBef>
              <a:buFont typeface="Wingdings" charset="2"/>
              <a:buNone/>
            </a:pPr>
            <a:r>
              <a:rPr lang="en-US" sz="3200" b="1" i="1" dirty="0"/>
              <a:t>without somebody around.”</a:t>
            </a:r>
            <a:r>
              <a:rPr lang="en-US" sz="2800" b="1" dirty="0"/>
              <a:t>  </a:t>
            </a:r>
          </a:p>
          <a:p>
            <a:pPr marL="0" indent="0" algn="ctr" eaLnBrk="1" hangingPunct="1">
              <a:buFont typeface="Wingdings" charset="2"/>
              <a:buNone/>
            </a:pPr>
            <a:r>
              <a:rPr lang="en-US" sz="2000" dirty="0"/>
              <a:t>Physicist</a:t>
            </a:r>
            <a:r>
              <a:rPr lang="en-US" sz="2400" dirty="0"/>
              <a:t> John Wheeler</a:t>
            </a:r>
            <a:endParaRPr lang="en-US" sz="2800" dirty="0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5638800" y="6324600"/>
            <a:ext cx="3200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2514600" y="5862935"/>
            <a:ext cx="502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dirty="0" smtClean="0">
                <a:latin typeface="Tw Cen MT" charset="0"/>
              </a:rPr>
              <a:t>Psychologist</a:t>
            </a:r>
            <a:r>
              <a:rPr lang="en-US" sz="2400" dirty="0" smtClean="0">
                <a:latin typeface="Tw Cen MT" charset="0"/>
              </a:rPr>
              <a:t> </a:t>
            </a:r>
            <a:r>
              <a:rPr lang="en-US" sz="2400" dirty="0" err="1" smtClean="0">
                <a:latin typeface="Tw Cen MT" charset="0"/>
              </a:rPr>
              <a:t>Mihaly</a:t>
            </a:r>
            <a:r>
              <a:rPr lang="en-US" sz="2400" dirty="0" smtClean="0">
                <a:latin typeface="Tw Cen MT" charset="0"/>
              </a:rPr>
              <a:t> </a:t>
            </a:r>
            <a:r>
              <a:rPr lang="en-US" sz="2400" dirty="0" err="1" smtClean="0">
                <a:latin typeface="Tw Cen MT" charset="0"/>
              </a:rPr>
              <a:t>Csikszentmihalyi</a:t>
            </a:r>
            <a:endParaRPr lang="en-US" sz="2400" dirty="0">
              <a:latin typeface="Tw Cen MT" charset="0"/>
            </a:endParaRP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-95588" y="4762054"/>
            <a:ext cx="8974509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sz="3200" b="1" i="1" dirty="0">
                <a:latin typeface="Tw Cen MT" charset="0"/>
              </a:rPr>
              <a:t>“Your thinking improves, the more you talk about it.</a:t>
            </a:r>
            <a:endParaRPr lang="en-US" sz="4000" b="1" i="1" dirty="0">
              <a:latin typeface="Tw Cen MT" charset="0"/>
            </a:endParaRPr>
          </a:p>
          <a:p>
            <a:pPr algn="ctr">
              <a:buClr>
                <a:schemeClr val="accent2"/>
              </a:buClr>
              <a:buSzPct val="60000"/>
              <a:buFont typeface="Wingdings" charset="2"/>
              <a:buNone/>
            </a:pPr>
            <a:r>
              <a:rPr lang="en-US" sz="3200" b="1" i="1" dirty="0">
                <a:latin typeface="Tw Cen MT" charset="0"/>
              </a:rPr>
              <a:t>You need to be seen and heard, to be known and read.”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noFill/>
        </p:spPr>
        <p:txBody>
          <a:bodyPr lIns="90488" tIns="44450" rIns="90488" bIns="44450"/>
          <a:lstStyle/>
          <a:p>
            <a:pPr eaLnBrk="1" hangingPunct="1"/>
            <a:r>
              <a:rPr lang="en-US" sz="4600" b="1" dirty="0" smtClean="0">
                <a:solidFill>
                  <a:schemeClr val="tx1"/>
                </a:solidFill>
              </a:rPr>
              <a:t>Why Give </a:t>
            </a:r>
            <a:r>
              <a:rPr lang="en-US" sz="4600" b="1" dirty="0">
                <a:solidFill>
                  <a:schemeClr val="tx1"/>
                </a:solidFill>
              </a:rPr>
              <a:t>P</a:t>
            </a:r>
            <a:r>
              <a:rPr lang="en-US" sz="4600" b="1" dirty="0" smtClean="0">
                <a:solidFill>
                  <a:schemeClr val="tx1"/>
                </a:solidFill>
              </a:rPr>
              <a:t>resentations</a:t>
            </a:r>
            <a:endParaRPr lang="en-US" sz="4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579" y="466433"/>
            <a:ext cx="3707955" cy="5663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Main Points: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West Antarctic Peninsula climate is warming very rapidly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Ecosystems are responding to the climate change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Responses seen at every level of food chain: phytoplankton, krill, penguins &amp; seals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we know very little about bacteria.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 tools enable us to determine taxonomic &amp; functional composition and changes in plankton communities</a:t>
            </a:r>
          </a:p>
        </p:txBody>
      </p:sp>
      <p:pic>
        <p:nvPicPr>
          <p:cNvPr id="9" name="Picture 8" descr="the lookou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0821" y="3360615"/>
            <a:ext cx="4663180" cy="3497385"/>
          </a:xfrm>
          <a:prstGeom prst="rect">
            <a:avLst/>
          </a:prstGeom>
        </p:spPr>
      </p:pic>
      <p:pic>
        <p:nvPicPr>
          <p:cNvPr id="11" name="Picture 10" descr="14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4308" y="0"/>
            <a:ext cx="4669693" cy="327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88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518" y="77470"/>
            <a:ext cx="2571849" cy="31803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Physical Climate: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Winter surface air temperature: 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Faraday 1947 – present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 = 0.09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y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-1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p&lt;0.0001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3000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+7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 in 70 years (11</a:t>
            </a:r>
            <a:r>
              <a:rPr kumimoji="0" lang="en-US" sz="1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O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F) 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2" name="Picture 1" descr="Faraday Palmer Winter T 20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316" y="77470"/>
            <a:ext cx="5990129" cy="3373346"/>
          </a:xfrm>
          <a:prstGeom prst="rect">
            <a:avLst/>
          </a:prstGeom>
        </p:spPr>
      </p:pic>
      <p:pic>
        <p:nvPicPr>
          <p:cNvPr id="5" name="Picture 4" descr="sea ice duration 1978 2016 w anomalies (dsr)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1316" y="3549316"/>
            <a:ext cx="5990129" cy="3130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5552" y="3424778"/>
            <a:ext cx="111881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LTER Grid: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645" y="3561850"/>
            <a:ext cx="2571849" cy="3077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Physical Climate: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Sea ice duration: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Palmer Grid: decrease of ~80 days since 1979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1984" y="4391025"/>
            <a:ext cx="7755066" cy="1370498"/>
            <a:chOff x="391984" y="4391025"/>
            <a:chExt cx="7755066" cy="1370498"/>
          </a:xfrm>
        </p:grpSpPr>
        <p:grpSp>
          <p:nvGrpSpPr>
            <p:cNvPr id="8" name="Group 7"/>
            <p:cNvGrpSpPr/>
            <p:nvPr/>
          </p:nvGrpSpPr>
          <p:grpSpPr>
            <a:xfrm>
              <a:off x="7848600" y="4391025"/>
              <a:ext cx="298450" cy="396875"/>
              <a:chOff x="7848600" y="4391025"/>
              <a:chExt cx="298450" cy="39687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7848600" y="4435475"/>
                <a:ext cx="76200" cy="35242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070850" y="4391025"/>
                <a:ext cx="76200" cy="39052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391984" y="5238303"/>
              <a:ext cx="25557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But two largest positive anomalies in last 30 years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D88D-1A38-DC41-BC7A-D5EA1658C41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67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848600" cy="644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0" y="0"/>
            <a:ext cx="561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Changes in phytoplankton: (1978-86 to 1998-2006)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                                                  CZCS         SeaWiFS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7299325" y="344488"/>
            <a:ext cx="89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-90%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7315200" y="3127375"/>
            <a:ext cx="973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+67%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641850" y="6304131"/>
            <a:ext cx="3663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Montes-Hugo et al Science 2009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3728153" y="2997400"/>
            <a:ext cx="274784" cy="25994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93881" y="1498293"/>
            <a:ext cx="792648" cy="1247669"/>
            <a:chOff x="2593881" y="1498293"/>
            <a:chExt cx="792648" cy="1247669"/>
          </a:xfrm>
        </p:grpSpPr>
        <p:sp>
          <p:nvSpPr>
            <p:cNvPr id="3" name="TextBox 2"/>
            <p:cNvSpPr txBox="1"/>
            <p:nvPr/>
          </p:nvSpPr>
          <p:spPr>
            <a:xfrm rot="2923794">
              <a:off x="2339378" y="1752796"/>
              <a:ext cx="12476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The gap: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area of no change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171158" y="2413809"/>
              <a:ext cx="215371" cy="215385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91C09-E222-184C-A5AD-25F0533B902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1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084" y="2072161"/>
            <a:ext cx="4532061" cy="3098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346" y="2072161"/>
            <a:ext cx="3961116" cy="3098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5897" y="1500274"/>
            <a:ext cx="82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Antarctic krill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Euphausia superba    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Antarctic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larvacean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Salpa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thompsoni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346" y="5262245"/>
            <a:ext cx="6798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Photo: Andrew McDonnell                  Photo: Laurence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Madin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0449" y="415918"/>
            <a:ext cx="5725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Antarctic macrozooplankton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D88D-1A38-DC41-BC7A-D5EA1658C41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8" name="Group 2"/>
          <p:cNvGrpSpPr>
            <a:grpSpLocks/>
          </p:cNvGrpSpPr>
          <p:nvPr/>
        </p:nvGrpSpPr>
        <p:grpSpPr bwMode="auto">
          <a:xfrm>
            <a:off x="457200" y="304800"/>
            <a:ext cx="8626475" cy="6423025"/>
            <a:chOff x="288" y="192"/>
            <a:chExt cx="5434" cy="4046"/>
          </a:xfrm>
        </p:grpSpPr>
        <p:sp>
          <p:nvSpPr>
            <p:cNvPr id="60419" name="Rectangle 4"/>
            <p:cNvSpPr>
              <a:spLocks noChangeArrowheads="1"/>
            </p:cNvSpPr>
            <p:nvPr/>
          </p:nvSpPr>
          <p:spPr bwMode="auto">
            <a:xfrm>
              <a:off x="288" y="192"/>
              <a:ext cx="45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Torgerson Island 1991: 12,000 breeding pairs of Adélie Penguins </a:t>
              </a:r>
            </a:p>
          </p:txBody>
        </p:sp>
        <p:sp>
          <p:nvSpPr>
            <p:cNvPr id="60420" name="Text Box 4"/>
            <p:cNvSpPr txBox="1">
              <a:spLocks noChangeArrowheads="1"/>
            </p:cNvSpPr>
            <p:nvPr/>
          </p:nvSpPr>
          <p:spPr bwMode="auto">
            <a:xfrm>
              <a:off x="4118" y="4007"/>
              <a:ext cx="16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Photo by Mark Moline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62E495-F0BE-4631-A046-51724839DAA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3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7"/>
          <p:cNvSpPr txBox="1">
            <a:spLocks noChangeArrowheads="1"/>
          </p:cNvSpPr>
          <p:nvPr/>
        </p:nvSpPr>
        <p:spPr bwMode="auto">
          <a:xfrm>
            <a:off x="5867400" y="6096000"/>
            <a:ext cx="254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Photo by Mark Moline</a:t>
            </a:r>
          </a:p>
        </p:txBody>
      </p:sp>
      <p:sp>
        <p:nvSpPr>
          <p:cNvPr id="61444" name="Rectangle 9"/>
          <p:cNvSpPr>
            <a:spLocks noChangeArrowheads="1"/>
          </p:cNvSpPr>
          <p:nvPr/>
        </p:nvSpPr>
        <p:spPr bwMode="auto">
          <a:xfrm>
            <a:off x="836851" y="419634"/>
            <a:ext cx="7213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Torgerson Island 2013: &lt;2500 breeding pairs of Adélie Penguins </a:t>
            </a:r>
          </a:p>
        </p:txBody>
      </p:sp>
      <p:pic>
        <p:nvPicPr>
          <p:cNvPr id="5" name="Picture 4" descr="2016 Adelie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16" y="1462151"/>
            <a:ext cx="7903137" cy="288806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61188B-CFE2-46E2-81F0-23A686BD026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07" y="442873"/>
            <a:ext cx="8385773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Thesis Statement: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Bacterioplankton metabolize up to 50% of the daily production in marine ecosystems. Bacterial assemblages are highly diverse and dynamic. Yet the basic composition and functional capabilities of these communities are virtually unknown in Antarctic Seas.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propose to carry out a pilot study of the taxonomic and functional composition of bacterial communities over the continental shelf in the Austral summer.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information will contribute to a baseline against which to assess future change.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1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947" y="0"/>
            <a:ext cx="501213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 &amp; Materials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Plankton samples will be collected in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Niskin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bottles on CTD-Rosette casts at 10, 100 and 1000 meters depth at 6 predetermined stations in the Palmer LTER Grid.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Ancillary environmental data (temperature, salinity, chlorophyll, nutrients, bacterial abundance,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will be collected by LTER personnel.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Samples will be extracted for DNA and RNA using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Qiagen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kits and frozen (-80C) for PCR amplification and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Illumina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sequencing back at Brown.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and RNA sequences will be identified with reference to a Luria Lab database of marine sequences (3% similarity)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P100027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4910" y="0"/>
            <a:ext cx="391909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41533" y="1588719"/>
            <a:ext cx="1555305" cy="1869914"/>
            <a:chOff x="6341533" y="1588719"/>
            <a:chExt cx="1555305" cy="1869914"/>
          </a:xfrm>
        </p:grpSpPr>
        <p:sp>
          <p:nvSpPr>
            <p:cNvPr id="4" name="Oval 3"/>
            <p:cNvSpPr/>
            <p:nvPr/>
          </p:nvSpPr>
          <p:spPr>
            <a:xfrm>
              <a:off x="6748438" y="2667000"/>
              <a:ext cx="195901" cy="226747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341533" y="2689386"/>
              <a:ext cx="200639" cy="21468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756400" y="1978186"/>
              <a:ext cx="200639" cy="214681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45866" y="1588719"/>
              <a:ext cx="200639" cy="21468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798733" y="2044699"/>
              <a:ext cx="105833" cy="931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790266" y="2747432"/>
              <a:ext cx="105833" cy="931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8100" y="2751666"/>
              <a:ext cx="105833" cy="931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696199" y="3243952"/>
              <a:ext cx="200639" cy="21468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639682" y="6534517"/>
            <a:ext cx="2840323" cy="22532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2243771" y="2437593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Isosceles Triangle 24"/>
          <p:cNvSpPr/>
          <p:nvPr/>
        </p:nvSpPr>
        <p:spPr>
          <a:xfrm>
            <a:off x="6012546" y="512736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Isosceles Triangle 25"/>
          <p:cNvSpPr/>
          <p:nvPr/>
        </p:nvSpPr>
        <p:spPr>
          <a:xfrm>
            <a:off x="7137505" y="518916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Isosceles Triangle 26"/>
          <p:cNvSpPr/>
          <p:nvPr/>
        </p:nvSpPr>
        <p:spPr>
          <a:xfrm>
            <a:off x="5982587" y="3328879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Isosceles Triangle 27"/>
          <p:cNvSpPr/>
          <p:nvPr/>
        </p:nvSpPr>
        <p:spPr>
          <a:xfrm>
            <a:off x="2574622" y="2892188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Isosceles Triangle 28"/>
          <p:cNvSpPr/>
          <p:nvPr/>
        </p:nvSpPr>
        <p:spPr>
          <a:xfrm>
            <a:off x="5991704" y="5480716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Isosceles Triangle 29"/>
          <p:cNvSpPr/>
          <p:nvPr/>
        </p:nvSpPr>
        <p:spPr>
          <a:xfrm>
            <a:off x="7553022" y="3337664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>
            <a:off x="3473848" y="1523526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>
            <a:off x="7275576" y="5456937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>
            <a:off x="3795582" y="2014593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1341641" y="4344051"/>
            <a:ext cx="618718" cy="1211385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188308" y="4331026"/>
            <a:ext cx="1621692" cy="121789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85743" y="293077"/>
            <a:ext cx="2833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 Area: January 2018   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>
            <a:off x="3143843" y="2510537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2766099" y="2080690"/>
            <a:ext cx="286764" cy="252640"/>
          </a:xfrm>
          <a:prstGeom prst="triangle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2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07" y="442873"/>
            <a:ext cx="83857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Anticipated Results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Screen Shot 2017-10-25 at 10.43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969" y="1309077"/>
            <a:ext cx="5926427" cy="40509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6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 lIns="90488" tIns="44450" rIns="90488" bIns="4445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How to Give an Effective Presentation: Structure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41960" y="1981200"/>
            <a:ext cx="80772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dirty="0"/>
              <a:t>Basic rule</a:t>
            </a:r>
            <a:endParaRPr lang="en-US" sz="3400" dirty="0"/>
          </a:p>
          <a:p>
            <a:pPr lvl="1" eaLnBrk="1" hangingPunct="1"/>
            <a:r>
              <a:rPr lang="en-US" dirty="0"/>
              <a:t>Say what you are going to say</a:t>
            </a:r>
          </a:p>
          <a:p>
            <a:pPr lvl="2" eaLnBrk="1" hangingPunct="1"/>
            <a:r>
              <a:rPr lang="en-US" sz="2000" dirty="0"/>
              <a:t>1-3 main points in the introduction</a:t>
            </a:r>
          </a:p>
          <a:p>
            <a:pPr lvl="1" eaLnBrk="1" hangingPunct="1"/>
            <a:r>
              <a:rPr lang="en-US" dirty="0"/>
              <a:t>Say it</a:t>
            </a:r>
          </a:p>
          <a:p>
            <a:pPr lvl="2" eaLnBrk="1" hangingPunct="1"/>
            <a:r>
              <a:rPr lang="en-US" sz="2000" dirty="0"/>
              <a:t>Give the talk</a:t>
            </a:r>
          </a:p>
          <a:p>
            <a:pPr lvl="1" eaLnBrk="1" hangingPunct="1"/>
            <a:r>
              <a:rPr lang="en-US" dirty="0"/>
              <a:t>Then say what you said</a:t>
            </a:r>
          </a:p>
          <a:p>
            <a:pPr lvl="2" eaLnBrk="1" hangingPunct="1"/>
            <a:r>
              <a:rPr lang="en-US" sz="2000" dirty="0"/>
              <a:t>Summarize main points in the </a:t>
            </a:r>
            <a:r>
              <a:rPr lang="en-US" sz="2000" dirty="0" smtClean="0"/>
              <a:t>conclusion</a:t>
            </a:r>
          </a:p>
          <a:p>
            <a:pPr eaLnBrk="1" hangingPunct="1"/>
            <a:r>
              <a:rPr lang="en-US" dirty="0" smtClean="0"/>
              <a:t>People need a framework to receive information – telling them where you are going primes them for the information you present to be meaningful</a:t>
            </a:r>
            <a:endParaRPr lang="en-US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6248400" y="4272197"/>
            <a:ext cx="26670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/>
              <a:t>http://www.safetyoffice.uwaterloo.ca/hspm/tools/images/scaffold_stair.png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304800"/>
            <a:ext cx="2047875" cy="396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407" y="442873"/>
            <a:ext cx="4106849" cy="520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Implications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results of my study will: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provide new high resolution data on the structure of polar bacterioplankton communities 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form a baseline form evaluating change in the base of polar foodwebs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Pier Jumpers__GLR3192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795" y="0"/>
            <a:ext cx="4422205" cy="3618170"/>
          </a:xfrm>
          <a:prstGeom prst="rect">
            <a:avLst/>
          </a:prstGeom>
        </p:spPr>
      </p:pic>
      <p:pic>
        <p:nvPicPr>
          <p:cNvPr id="4" name="Picture 3" descr="Hugh_entering_wat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33" y="3556000"/>
            <a:ext cx="4402667" cy="330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7F150-B5EE-AA4E-9C12-2CFE8D21B4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16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4310" y="126602"/>
            <a:ext cx="6415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ＭＳ Ｐゴシック"/>
                <a:cs typeface="Arial Rounded MT Bold"/>
              </a:rPr>
              <a:t>Thanks very much for your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/>
                <a:ea typeface="ＭＳ Ｐゴシック"/>
                <a:cs typeface="Arial Rounded MT Bold"/>
              </a:rPr>
              <a:t>attention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/>
              <a:ea typeface="ＭＳ Ｐゴシック"/>
              <a:cs typeface="Arial Rounded MT 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D88D-1A38-DC41-BC7A-D5EA1658C41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0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267" y="5834390"/>
            <a:ext cx="2152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Rounded MT Bold"/>
                <a:ea typeface="ＭＳ Ｐゴシック"/>
                <a:cs typeface="Arial Rounded MT Bold"/>
              </a:rPr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96D88D-1A38-DC41-BC7A-D5EA1658C41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9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49530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What Can Go Wrong?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72736" y="2514600"/>
            <a:ext cx="8229600" cy="1863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Uncertainty about </a:t>
            </a:r>
            <a:r>
              <a:rPr lang="en-US" sz="2800" dirty="0" smtClean="0"/>
              <a:t>material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Interruptions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Running </a:t>
            </a:r>
            <a:r>
              <a:rPr lang="en-US" sz="2800" dirty="0"/>
              <a:t>out of slides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Running </a:t>
            </a:r>
            <a:r>
              <a:rPr lang="en-US" sz="2800" dirty="0"/>
              <a:t>out of time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979988" y="6292850"/>
            <a:ext cx="37068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  <p:sp>
        <p:nvSpPr>
          <p:cNvPr id="35845" name="Rectangle 7"/>
          <p:cNvSpPr>
            <a:spLocks noChangeArrowheads="1"/>
          </p:cNvSpPr>
          <p:nvPr/>
        </p:nvSpPr>
        <p:spPr bwMode="auto">
          <a:xfrm>
            <a:off x="5486400" y="2895600"/>
            <a:ext cx="34798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200"/>
              <a:t>www.rcpsych.ac.uk/.../ anxiety/images/grap6.jpg</a:t>
            </a:r>
            <a:r>
              <a:rPr lang="en-US" sz="1400"/>
              <a:t> </a:t>
            </a:r>
          </a:p>
        </p:txBody>
      </p: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88620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638800" cy="1295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Uncertainty About the Material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2152003"/>
            <a:ext cx="8229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Best is if you are sure about the material you present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/>
              <a:t>Trim the other parts out – if </a:t>
            </a:r>
            <a:r>
              <a:rPr lang="en-US" sz="2500" dirty="0" smtClean="0"/>
              <a:t>possible</a:t>
            </a:r>
          </a:p>
          <a:p>
            <a:pPr lvl="1" eaLnBrk="1" hangingPunct="1">
              <a:lnSpc>
                <a:spcPct val="90000"/>
              </a:lnSpc>
            </a:pPr>
            <a:endParaRPr lang="en-US" sz="25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you have to address something important that you are unsure of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Acknowledge the gap in your understanding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/>
              <a:t>“I’m working on this part” or “I’m looking into it”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Pose the issue in the future research section at the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Or raise it as a question </a:t>
            </a:r>
            <a:r>
              <a:rPr lang="en-US" sz="2400" dirty="0" smtClean="0"/>
              <a:t>yourself</a:t>
            </a:r>
            <a:endParaRPr lang="en-US" sz="2400" dirty="0"/>
          </a:p>
        </p:txBody>
      </p:sp>
      <p:pic>
        <p:nvPicPr>
          <p:cNvPr id="36868" name="Picture 5" descr="HarrisMirac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5717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4038600" y="6400800"/>
            <a:ext cx="49561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lvl="1" eaLnBrk="0" hangingPunct="0"/>
            <a:r>
              <a:rPr lang="en-US" sz="1200"/>
              <a:t>From </a:t>
            </a:r>
            <a:r>
              <a:rPr lang="en-US" sz="1200" i="1"/>
              <a:t>What's so Funny About Science?</a:t>
            </a:r>
            <a:r>
              <a:rPr lang="en-US" sz="1200"/>
              <a:t> by Sidney Harris (1977)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</a:rPr>
              <a:t>Interruptions </a:t>
            </a: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chemeClr val="tx1"/>
                </a:solidFill>
              </a:rPr>
              <a:t>During Your Presentation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332598"/>
            <a:ext cx="8915400" cy="4149725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z="2500" dirty="0"/>
              <a:t>Don’t look irritated</a:t>
            </a:r>
            <a:r>
              <a:rPr lang="en-US" sz="2100" dirty="0"/>
              <a:t> </a:t>
            </a:r>
            <a:r>
              <a:rPr lang="en-US" sz="2500" dirty="0"/>
              <a:t>or </a:t>
            </a:r>
            <a:r>
              <a:rPr lang="en-US" sz="2500" dirty="0" smtClean="0"/>
              <a:t>rushed</a:t>
            </a:r>
            <a:endParaRPr lang="en-US" dirty="0"/>
          </a:p>
          <a:p>
            <a:pPr eaLnBrk="1" hangingPunct="1">
              <a:spcBef>
                <a:spcPct val="30000"/>
              </a:spcBef>
            </a:pPr>
            <a:r>
              <a:rPr lang="en-US" sz="2500" dirty="0"/>
              <a:t>Answer – briefly – just enough to straighten it out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200" dirty="0"/>
              <a:t>Then carry on with your presentation without checking back</a:t>
            </a:r>
          </a:p>
          <a:p>
            <a:pPr eaLnBrk="1" hangingPunct="1">
              <a:spcBef>
                <a:spcPct val="30000"/>
              </a:spcBef>
            </a:pPr>
            <a:r>
              <a:rPr lang="en-US" sz="2500" dirty="0"/>
              <a:t>A question that you will answer later in your talk?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200" dirty="0"/>
              <a:t>Say “Good point; just wait two slides”</a:t>
            </a:r>
          </a:p>
          <a:p>
            <a:pPr eaLnBrk="1" hangingPunct="1">
              <a:spcBef>
                <a:spcPct val="30000"/>
              </a:spcBef>
            </a:pPr>
            <a:r>
              <a:rPr lang="en-US" sz="2500" dirty="0"/>
              <a:t>Requires a long answer and is </a:t>
            </a:r>
            <a:r>
              <a:rPr lang="en-US" sz="2500" u="sng" dirty="0"/>
              <a:t>not</a:t>
            </a:r>
            <a:r>
              <a:rPr lang="en-US" sz="2500" dirty="0"/>
              <a:t> critical understanding?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sz="2200" dirty="0"/>
              <a:t>Say “Good point; I’ll come back to it at the end of the talk”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132388" y="6216650"/>
            <a:ext cx="37068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/>
              <a:t>http://www.cs.aau.dk/~luca/SLIDES/howtotalk-ru.pdf</a:t>
            </a:r>
          </a:p>
        </p:txBody>
      </p:sp>
      <p:pic>
        <p:nvPicPr>
          <p:cNvPr id="38917" name="Picture 12" descr="man thinking of mana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4225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13"/>
          <p:cNvSpPr>
            <a:spLocks noChangeArrowheads="1"/>
          </p:cNvSpPr>
          <p:nvPr/>
        </p:nvSpPr>
        <p:spPr bwMode="auto">
          <a:xfrm>
            <a:off x="5181600" y="-46038"/>
            <a:ext cx="39624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hlinkClick r:id="rId4"/>
              </a:rPr>
              <a:t>www.rscni.ac.uk/.../netmanage/networkindex.htm</a:t>
            </a:r>
            <a:r>
              <a:rPr lang="en-US" sz="120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5105400" cy="1703388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Finishing Too Fast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3124200"/>
            <a:ext cx="8229600" cy="332263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Short talks are better </a:t>
            </a:r>
            <a:r>
              <a:rPr lang="en-US" sz="2600" dirty="0" smtClean="0"/>
              <a:t>than long ones – opens up times for questions</a:t>
            </a:r>
            <a:endParaRPr lang="en-US" sz="2600" dirty="0"/>
          </a:p>
          <a:p>
            <a:pPr eaLnBrk="1" hangingPunct="1">
              <a:lnSpc>
                <a:spcPct val="80000"/>
              </a:lnSpc>
            </a:pPr>
            <a:r>
              <a:rPr lang="en-US" sz="2600" dirty="0"/>
              <a:t>What to </a:t>
            </a:r>
            <a:r>
              <a:rPr lang="en-US" sz="2600" dirty="0" smtClean="0"/>
              <a:t>do</a:t>
            </a:r>
            <a:endParaRPr lang="en-US" sz="2600" dirty="0"/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Don’t make a personal comment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/>
              <a:t>“hum, I’m running out of slides …”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Stretch it a little -- see if you can think of an example, or story, to bolster your points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Conclude unhurriedly, summarizing your main points, but don’t be repetitious</a:t>
            </a: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029200" y="6172200"/>
            <a:ext cx="370681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http://www.cs.aau.dk/~luca/SLIDES/howtotalk-ru.pdf</a:t>
            </a:r>
          </a:p>
        </p:txBody>
      </p:sp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200400" cy="240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4579938" y="2697163"/>
            <a:ext cx="41386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http://photolog.icyshard.com/archives/26things3/stretch.jpg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5562600" cy="1474788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</a:rPr>
              <a:t>Running Out of Time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66" y="1905000"/>
            <a:ext cx="822960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Avoid this – impolite to other speakers and the audience: if it </a:t>
            </a:r>
            <a:r>
              <a:rPr lang="en-US" dirty="0" smtClean="0"/>
              <a:t>happens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Do not assume that you can carry on past your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Do not skip all of your slides looking for the right one to put on next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Conclude – on time wherever you are in your talk -- by making your main points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In </a:t>
            </a:r>
            <a:r>
              <a:rPr lang="en-US" sz="2000" dirty="0" err="1"/>
              <a:t>Powerpoint</a:t>
            </a:r>
            <a:r>
              <a:rPr lang="en-US" sz="2000" dirty="0"/>
              <a:t> you can just type the number of your concluding slide and press Enter to skip right to it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419600" y="6172200"/>
            <a:ext cx="42910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http://www.cs.aau.dk/~luca/SLIDES/howtotalk-ru.pdf</a:t>
            </a:r>
          </a:p>
        </p:txBody>
      </p:sp>
      <p:sp>
        <p:nvSpPr>
          <p:cNvPr id="40965" name="Rectangle 6"/>
          <p:cNvSpPr>
            <a:spLocks noChangeArrowheads="1"/>
          </p:cNvSpPr>
          <p:nvPr/>
        </p:nvSpPr>
        <p:spPr bwMode="auto">
          <a:xfrm>
            <a:off x="4419600" y="6400800"/>
            <a:ext cx="4343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http://www.fw.msu.edu/orgs/gso/documents/GSOWorkshopDocsSp2006/CairnsSpeakingAtLength.pdf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724400" y="0"/>
            <a:ext cx="4419600" cy="1077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i="1">
                <a:latin typeface="Blackadder ITC" pitchFamily="82" charset="0"/>
              </a:rPr>
              <a:t>“</a:t>
            </a:r>
            <a:r>
              <a:rPr lang="en-US" sz="2400" b="1" i="1">
                <a:latin typeface="Bradley Hand ITC" pitchFamily="66" charset="0"/>
              </a:rPr>
              <a:t>He cannot speak well that cannot hold his tongue”</a:t>
            </a:r>
          </a:p>
          <a:p>
            <a:pPr algn="r"/>
            <a:r>
              <a:rPr lang="en-US" sz="1400"/>
              <a:t>Thomas Fuller, 1732, </a:t>
            </a:r>
            <a:r>
              <a:rPr lang="en-US" sz="1400" i="1"/>
              <a:t>Gnomologia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5711825" cy="9906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229600" cy="3997325"/>
          </a:xfrm>
        </p:spPr>
        <p:txBody>
          <a:bodyPr/>
          <a:lstStyle/>
          <a:p>
            <a:pPr eaLnBrk="1" hangingPunct="1"/>
            <a:r>
              <a:rPr lang="en-US" sz="2600"/>
              <a:t>Questions after your talk help you in writing up your research</a:t>
            </a:r>
          </a:p>
          <a:p>
            <a:pPr lvl="1" eaLnBrk="1" hangingPunct="1"/>
            <a:r>
              <a:rPr lang="en-US" sz="2200"/>
              <a:t>Identifies parts the audience did not understand</a:t>
            </a:r>
          </a:p>
          <a:p>
            <a:pPr lvl="1" eaLnBrk="1" hangingPunct="1"/>
            <a:r>
              <a:rPr lang="en-US" sz="2200"/>
              <a:t>Focuses and adds dimension to your analysis</a:t>
            </a:r>
          </a:p>
          <a:p>
            <a:pPr eaLnBrk="1" hangingPunct="1"/>
            <a:r>
              <a:rPr lang="en-US" sz="2600"/>
              <a:t>You can repeat the question – but don’t check back “Did I get it right?”</a:t>
            </a:r>
          </a:p>
          <a:p>
            <a:pPr lvl="1" eaLnBrk="1" hangingPunct="1"/>
            <a:r>
              <a:rPr lang="en-US" sz="2200"/>
              <a:t>This gives you time to think</a:t>
            </a:r>
          </a:p>
          <a:p>
            <a:pPr lvl="1" eaLnBrk="1" hangingPunct="1"/>
            <a:r>
              <a:rPr lang="en-US" sz="2200"/>
              <a:t>The rest of the audience may not have heard the question</a:t>
            </a:r>
          </a:p>
          <a:p>
            <a:pPr lvl="1" eaLnBrk="1" hangingPunct="1"/>
            <a:r>
              <a:rPr lang="en-US" sz="2200"/>
              <a:t>(If you heard the question incorrectly, it presents an opportunity for clarification)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5181600" y="6194425"/>
            <a:ext cx="36734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http://www.erp.wisc.edu/profdev/Talkhandout05.doc</a:t>
            </a:r>
          </a:p>
        </p:txBody>
      </p:sp>
      <p:pic>
        <p:nvPicPr>
          <p:cNvPr id="41989" name="Picture 6" descr="howst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520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038600" y="6400800"/>
            <a:ext cx="47910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http://www.firekills.gov.uk/seniors/cool/howstart/images/howstart.gif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848600" cy="1066800"/>
          </a:xfrm>
        </p:spPr>
        <p:txBody>
          <a:bodyPr/>
          <a:lstStyle/>
          <a:p>
            <a:pPr eaLnBrk="1" hangingPunct="1"/>
            <a:r>
              <a:rPr lang="en-US" sz="4800" b="1" dirty="0">
                <a:solidFill>
                  <a:schemeClr val="tx1"/>
                </a:solidFill>
              </a:rPr>
              <a:t>Preparing for Answers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04800" y="2667000"/>
            <a:ext cx="8610600" cy="4114800"/>
          </a:xfrm>
        </p:spPr>
        <p:txBody>
          <a:bodyPr lIns="90488" tIns="44450" rIns="90488" bIns="44450"/>
          <a:lstStyle/>
          <a:p>
            <a:pPr eaLnBrk="1" hangingPunct="1"/>
            <a:r>
              <a:rPr lang="en-US" sz="2400" dirty="0"/>
              <a:t>Usually you have thought more about the material than anyone else -- t</a:t>
            </a:r>
            <a:r>
              <a:rPr lang="en-US" sz="2100" dirty="0"/>
              <a:t>his puts you in a stronger position than you may think</a:t>
            </a:r>
          </a:p>
          <a:p>
            <a:pPr eaLnBrk="1" hangingPunct="1"/>
            <a:r>
              <a:rPr lang="en-US" sz="2400" dirty="0"/>
              <a:t>Keep your answers short and to the point -- </a:t>
            </a:r>
            <a:r>
              <a:rPr lang="en-US" sz="2100" dirty="0"/>
              <a:t>don’t respond with another lecture</a:t>
            </a:r>
          </a:p>
          <a:p>
            <a:pPr eaLnBrk="1" hangingPunct="1"/>
            <a:r>
              <a:rPr lang="en-US" sz="2400" dirty="0"/>
              <a:t>Anticipate typical questions and prepare for them</a:t>
            </a:r>
          </a:p>
          <a:p>
            <a:pPr lvl="1" eaLnBrk="1" hangingPunct="1"/>
            <a:r>
              <a:rPr lang="en-US" sz="1800" dirty="0"/>
              <a:t>Generalizability of your findings to other times?  Other places?  Other conditions?</a:t>
            </a:r>
          </a:p>
          <a:p>
            <a:pPr lvl="1" eaLnBrk="1" hangingPunct="1"/>
            <a:r>
              <a:rPr lang="en-US" sz="1800" dirty="0"/>
              <a:t>Methodological bias?  Uncertainties?  Exceptions?  Priorities?</a:t>
            </a:r>
          </a:p>
          <a:p>
            <a:pPr eaLnBrk="1" hangingPunct="1"/>
            <a:r>
              <a:rPr lang="en-US" sz="2400" dirty="0"/>
              <a:t>Still concerned about questions?</a:t>
            </a:r>
          </a:p>
          <a:p>
            <a:pPr lvl="1" eaLnBrk="1" hangingPunct="1"/>
            <a:r>
              <a:rPr lang="en-US" sz="1800" dirty="0"/>
              <a:t>Make extra slides – perhaps on details of instrumentation or methodology</a:t>
            </a:r>
          </a:p>
        </p:txBody>
      </p:sp>
      <p:sp>
        <p:nvSpPr>
          <p:cNvPr id="43012" name="Rectangle 8"/>
          <p:cNvSpPr>
            <a:spLocks noChangeArrowheads="1"/>
          </p:cNvSpPr>
          <p:nvPr/>
        </p:nvSpPr>
        <p:spPr bwMode="auto">
          <a:xfrm>
            <a:off x="3671888" y="6583363"/>
            <a:ext cx="5472112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http://www.regislasvegas.org/images/class-pic-hand-raised.jpg</a:t>
            </a:r>
          </a:p>
        </p:txBody>
      </p:sp>
      <p:pic>
        <p:nvPicPr>
          <p:cNvPr id="43013" name="Picture 6" descr="aton893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5908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z="4600" b="1">
                <a:solidFill>
                  <a:schemeClr val="tx1"/>
                </a:solidFill>
              </a:rPr>
              <a:t>Tell a Story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195" y="1524000"/>
            <a:ext cx="8763000" cy="4602163"/>
          </a:xfrm>
        </p:spPr>
        <p:txBody>
          <a:bodyPr/>
          <a:lstStyle/>
          <a:p>
            <a:pPr eaLnBrk="1" hangingPunct="1"/>
            <a:r>
              <a:rPr lang="en-US" sz="2800" dirty="0"/>
              <a:t>Why and to whom are you giving this presentation?</a:t>
            </a:r>
            <a:endParaRPr lang="en-US" sz="2400" dirty="0"/>
          </a:p>
          <a:p>
            <a:pPr lvl="1" eaLnBrk="1" hangingPunct="1"/>
            <a:r>
              <a:rPr lang="en-US" sz="2200" dirty="0"/>
              <a:t>What do you want the audience to learn?</a:t>
            </a:r>
          </a:p>
          <a:p>
            <a:pPr lvl="1" eaLnBrk="1" hangingPunct="1"/>
            <a:r>
              <a:rPr lang="en-US" sz="2200" dirty="0" smtClean="0"/>
              <a:t>Tailor </a:t>
            </a:r>
            <a:r>
              <a:rPr lang="en-US" sz="2200" dirty="0"/>
              <a:t>your </a:t>
            </a:r>
            <a:r>
              <a:rPr lang="en-US" sz="2200" dirty="0" smtClean="0"/>
              <a:t>presentation </a:t>
            </a:r>
            <a:r>
              <a:rPr lang="en-US" sz="2200" dirty="0"/>
              <a:t>to the </a:t>
            </a:r>
            <a:r>
              <a:rPr lang="en-US" sz="2200" dirty="0" smtClean="0"/>
              <a:t>situation – does not have to be complete</a:t>
            </a:r>
          </a:p>
          <a:p>
            <a:pPr eaLnBrk="1" hangingPunct="1"/>
            <a:r>
              <a:rPr lang="en-US" sz="2800" dirty="0" smtClean="0"/>
              <a:t>Prepare </a:t>
            </a:r>
            <a:r>
              <a:rPr lang="en-US" sz="2800" dirty="0"/>
              <a:t>your material so that it tells a story </a:t>
            </a:r>
            <a:r>
              <a:rPr lang="en-US" sz="2800" dirty="0" smtClean="0"/>
              <a:t>logically – </a:t>
            </a:r>
            <a:endParaRPr 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Do not use this outline for your proposal presentation</a:t>
            </a:r>
            <a:endParaRPr lang="en-US" sz="2800" dirty="0">
              <a:solidFill>
                <a:srgbClr val="FF0000"/>
              </a:solidFill>
            </a:endParaRPr>
          </a:p>
          <a:p>
            <a:pPr lvl="1" eaLnBrk="1" hangingPunct="1"/>
            <a:r>
              <a:rPr lang="en-US" sz="2200" dirty="0" smtClean="0"/>
              <a:t>Title</a:t>
            </a:r>
            <a:r>
              <a:rPr lang="en-US" sz="2200" dirty="0"/>
              <a:t>, authors, acknowledgements</a:t>
            </a:r>
          </a:p>
          <a:p>
            <a:pPr lvl="1" eaLnBrk="1" hangingPunct="1"/>
            <a:r>
              <a:rPr lang="en-US" sz="2200" dirty="0" smtClean="0"/>
              <a:t>Introduction/overview/reason for research</a:t>
            </a:r>
          </a:p>
          <a:p>
            <a:pPr lvl="1" eaLnBrk="1" hangingPunct="1"/>
            <a:r>
              <a:rPr lang="en-US" sz="2200" dirty="0" smtClean="0"/>
              <a:t>Thesis statement/project goals</a:t>
            </a:r>
            <a:endParaRPr lang="en-US" sz="2200" dirty="0"/>
          </a:p>
          <a:p>
            <a:pPr lvl="1" eaLnBrk="1" hangingPunct="1"/>
            <a:r>
              <a:rPr lang="en-US" sz="2200" dirty="0" smtClean="0"/>
              <a:t>Methods/approach</a:t>
            </a:r>
            <a:endParaRPr lang="en-US" sz="2200" dirty="0"/>
          </a:p>
          <a:p>
            <a:pPr lvl="1" eaLnBrk="1" hangingPunct="1"/>
            <a:r>
              <a:rPr lang="en-US" sz="2200" dirty="0" smtClean="0"/>
              <a:t>Preliminary results/information/analysis</a:t>
            </a:r>
            <a:endParaRPr lang="en-US" sz="2200" dirty="0"/>
          </a:p>
          <a:p>
            <a:pPr lvl="1" eaLnBrk="1" hangingPunct="1"/>
            <a:r>
              <a:rPr lang="en-US" sz="2200" dirty="0" smtClean="0"/>
              <a:t>Broader implications/next steps</a:t>
            </a:r>
            <a:endParaRPr lang="en-US" sz="2200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662613" y="6583363"/>
            <a:ext cx="34813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 dirty="0">
                <a:latin typeface="Times New Roman" charset="0"/>
              </a:rPr>
              <a:t>http://www.cgd.ucar.edu/cms/agu/scientific_talk.html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719762" y="0"/>
            <a:ext cx="3367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/>
              <a:t>http://battellemedia.com/images/book_open.jpg</a:t>
            </a:r>
          </a:p>
        </p:txBody>
      </p:sp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4833"/>
            <a:ext cx="1985962" cy="14383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Difficult Questions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03808" y="1981200"/>
            <a:ext cx="8229600" cy="3844925"/>
          </a:xfrm>
        </p:spPr>
        <p:txBody>
          <a:bodyPr/>
          <a:lstStyle/>
          <a:p>
            <a:pPr eaLnBrk="1" hangingPunct="1"/>
            <a:r>
              <a:rPr lang="en-US" sz="2500" dirty="0"/>
              <a:t>If you really don't know the answer</a:t>
            </a:r>
          </a:p>
          <a:p>
            <a:pPr lvl="1" eaLnBrk="1" hangingPunct="1"/>
            <a:r>
              <a:rPr lang="en-US" sz="2000" dirty="0"/>
              <a:t>Don't feel that you have to invent an answer on the fly -- you are only human and you can't have thought of everything</a:t>
            </a:r>
          </a:p>
          <a:p>
            <a:pPr lvl="1" eaLnBrk="1" hangingPunct="1"/>
            <a:r>
              <a:rPr lang="en-US" sz="2000" dirty="0"/>
              <a:t>Say “That’s a good point, let’s discuss it afterwards</a:t>
            </a:r>
            <a:r>
              <a:rPr lang="en-US" sz="2000" dirty="0" smtClean="0"/>
              <a:t>”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500" dirty="0"/>
              <a:t>If the questioner disagrees with you and it looks like there will be an argument then defuse the situation</a:t>
            </a:r>
          </a:p>
          <a:p>
            <a:pPr lvl="1" eaLnBrk="1" hangingPunct="1"/>
            <a:r>
              <a:rPr lang="en-US" sz="2000" dirty="0"/>
              <a:t>"We clearly don't agree on this point, let's go on to other questions and you and I can talk about this later"</a:t>
            </a:r>
          </a:p>
          <a:p>
            <a:pPr eaLnBrk="1" hangingPunct="1"/>
            <a:endParaRPr lang="en-US" dirty="0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089525" y="6248400"/>
            <a:ext cx="367347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http://www.erp.wisc.edu/profdev/Talkhandout05.doc</a:t>
            </a:r>
          </a:p>
        </p:txBody>
      </p:sp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809750" cy="182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en-US" sz="3800" b="1" dirty="0" smtClean="0">
                <a:solidFill>
                  <a:srgbClr val="53548A"/>
                </a:solidFill>
                <a:latin typeface="Tw Cen MT" panose="020B0602020104020603" pitchFamily="34" charset="0"/>
              </a:rPr>
              <a:t>You are in Good </a:t>
            </a:r>
            <a:r>
              <a:rPr lang="en-US" altLang="en-US" sz="3800" b="1" dirty="0">
                <a:solidFill>
                  <a:srgbClr val="53548A"/>
                </a:solidFill>
                <a:latin typeface="Tw Cen MT" panose="020B0602020104020603" pitchFamily="34" charset="0"/>
              </a:rPr>
              <a:t>S</a:t>
            </a:r>
            <a:r>
              <a:rPr lang="en-US" altLang="en-US" sz="3800" b="1" dirty="0" smtClean="0">
                <a:solidFill>
                  <a:srgbClr val="53548A"/>
                </a:solidFill>
                <a:latin typeface="Tw Cen MT" panose="020B0602020104020603" pitchFamily="34" charset="0"/>
              </a:rPr>
              <a:t>hape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676400"/>
            <a:ext cx="8004175" cy="4378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53548A"/>
                </a:solidFill>
                <a:latin typeface="Tw Cen MT" panose="020B0602020104020603" pitchFamily="34" charset="0"/>
              </a:rPr>
              <a:t>Senior Thesis Seminar is a good platform to develop and improve your presentation skills and confidence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53548A"/>
                </a:solidFill>
                <a:latin typeface="Tw Cen MT" panose="020B0602020104020603" pitchFamily="34" charset="0"/>
              </a:rPr>
              <a:t>Available to you: the amazing ‘Barnard Speaking Fellows’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53548A"/>
                </a:solidFill>
                <a:latin typeface="Tw Cen MT" panose="020B0602020104020603" pitchFamily="34" charset="0"/>
              </a:rPr>
              <a:t>	</a:t>
            </a:r>
            <a:r>
              <a:rPr lang="en-US" altLang="en-US" dirty="0" smtClean="0">
                <a:solidFill>
                  <a:srgbClr val="53548A"/>
                </a:solidFill>
                <a:latin typeface="Tw Cen MT" panose="020B0602020104020603" pitchFamily="34" charset="0"/>
              </a:rPr>
              <a:t>http://speaking.barnard.edu/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1143000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369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Presenting your research is critically important in advancing both your ideas and your </a:t>
            </a:r>
            <a:r>
              <a:rPr lang="en-US" dirty="0" smtClean="0"/>
              <a:t>reputation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/>
            <a:r>
              <a:rPr lang="en-US" dirty="0"/>
              <a:t>Structure your content in a way that is comfortable for </a:t>
            </a:r>
            <a:r>
              <a:rPr lang="en-US" dirty="0" smtClean="0"/>
              <a:t>you and understandable by your audience</a:t>
            </a:r>
            <a:endParaRPr lang="en-US" dirty="0"/>
          </a:p>
          <a:p>
            <a:pPr lvl="1" eaLnBrk="1" hangingPunct="1"/>
            <a:r>
              <a:rPr lang="en-US" dirty="0"/>
              <a:t>Use your own style to your </a:t>
            </a:r>
            <a:r>
              <a:rPr lang="en-US" dirty="0" smtClean="0"/>
              <a:t>advantage – be authentic</a:t>
            </a:r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Think ahead about where you might encounter difficulties and figure out ways to overcome 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3548A"/>
                </a:solidFill>
              </a:rPr>
              <a:t>Share Your Experiences</a:t>
            </a:r>
            <a:endParaRPr lang="en-US" b="1" dirty="0">
              <a:solidFill>
                <a:srgbClr val="53548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Things that have worked for you …</a:t>
            </a:r>
          </a:p>
          <a:p>
            <a:r>
              <a:rPr lang="en-US" sz="3600" dirty="0" smtClean="0"/>
              <a:t>Issues that have come up …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53548A"/>
                </a:solidFill>
              </a:rPr>
              <a:t>Logistics </a:t>
            </a:r>
            <a:endParaRPr lang="en-US" b="1" dirty="0">
              <a:solidFill>
                <a:srgbClr val="53548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2133600"/>
            <a:ext cx="3962400" cy="43530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1828800"/>
            <a:ext cx="22860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0" y="1752600"/>
            <a:ext cx="5867400" cy="4495800"/>
          </a:xfrm>
        </p:spPr>
        <p:txBody>
          <a:bodyPr/>
          <a:lstStyle/>
          <a:p>
            <a:r>
              <a:rPr lang="en-US" sz="2400" dirty="0" smtClean="0"/>
              <a:t>Schedule posted on website</a:t>
            </a:r>
          </a:p>
          <a:p>
            <a:r>
              <a:rPr lang="en-US" sz="2400" dirty="0" smtClean="0"/>
              <a:t>Upload files before class on </a:t>
            </a:r>
            <a:r>
              <a:rPr lang="en-US" sz="2400" dirty="0" err="1"/>
              <a:t>C</a:t>
            </a:r>
            <a:r>
              <a:rPr lang="en-US" sz="2400" dirty="0" err="1" smtClean="0"/>
              <a:t>ourseworks</a:t>
            </a:r>
            <a:r>
              <a:rPr lang="en-US" sz="2400" dirty="0" smtClean="0"/>
              <a:t> (</a:t>
            </a:r>
            <a:r>
              <a:rPr lang="en-US" sz="2400" dirty="0" err="1" smtClean="0"/>
              <a:t>pptx</a:t>
            </a:r>
            <a:r>
              <a:rPr lang="en-US" sz="2400" dirty="0" smtClean="0"/>
              <a:t> or pdf)</a:t>
            </a:r>
          </a:p>
          <a:p>
            <a:r>
              <a:rPr lang="en-US" sz="2400" dirty="0" smtClean="0"/>
              <a:t>Write your comments during the presentation</a:t>
            </a:r>
          </a:p>
          <a:p>
            <a:r>
              <a:rPr lang="en-US" sz="2400" dirty="0" smtClean="0"/>
              <a:t>Go over summary of comments with advisor</a:t>
            </a:r>
            <a:endParaRPr lang="en-US" sz="1500" dirty="0" smtClean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23913" y="4871591"/>
            <a:ext cx="29177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Be there and </a:t>
            </a:r>
          </a:p>
          <a:p>
            <a:pPr algn="ctr"/>
            <a:r>
              <a:rPr lang="en-US" sz="3200" dirty="0" smtClean="0"/>
              <a:t>ask questions! 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763000" cy="990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Presenting Your </a:t>
            </a:r>
            <a:r>
              <a:rPr lang="en-US" b="1" dirty="0" smtClean="0">
                <a:solidFill>
                  <a:schemeClr val="tx1"/>
                </a:solidFill>
              </a:rPr>
              <a:t>Methods and </a:t>
            </a:r>
            <a:r>
              <a:rPr lang="en-US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752600"/>
            <a:ext cx="7772400" cy="3810000"/>
          </a:xfrm>
        </p:spPr>
        <p:txBody>
          <a:bodyPr/>
          <a:lstStyle/>
          <a:p>
            <a:pPr eaLnBrk="1" hangingPunct="1"/>
            <a:r>
              <a:rPr lang="en-US" dirty="0"/>
              <a:t>Methods, Instrumentation</a:t>
            </a:r>
          </a:p>
          <a:p>
            <a:pPr lvl="1" eaLnBrk="1" hangingPunct="1"/>
            <a:r>
              <a:rPr lang="en-US" dirty="0"/>
              <a:t>For most talks, only present the </a:t>
            </a:r>
            <a:r>
              <a:rPr lang="en-US" dirty="0" smtClean="0"/>
              <a:t>minimum</a:t>
            </a:r>
          </a:p>
          <a:p>
            <a:pPr lvl="1" eaLnBrk="1" hangingPunct="1"/>
            <a:r>
              <a:rPr lang="en-US" dirty="0" smtClean="0"/>
              <a:t>People can ask more if they are interested.  </a:t>
            </a:r>
          </a:p>
          <a:p>
            <a:pPr lvl="1" eaLnBrk="1" hangingPunct="1"/>
            <a:r>
              <a:rPr lang="en-US" dirty="0" smtClean="0"/>
              <a:t>Use photos/images  </a:t>
            </a:r>
          </a:p>
          <a:p>
            <a:pPr eaLnBrk="1" hangingPunct="1"/>
            <a:r>
              <a:rPr lang="en-US" dirty="0" smtClean="0"/>
              <a:t>Results Data Presentation</a:t>
            </a:r>
            <a:endParaRPr lang="en-US" dirty="0"/>
          </a:p>
          <a:p>
            <a:pPr lvl="1" eaLnBrk="1" hangingPunct="1"/>
            <a:r>
              <a:rPr lang="en-US" dirty="0"/>
              <a:t>Tables are useful for a small amount of data</a:t>
            </a:r>
          </a:p>
          <a:p>
            <a:pPr lvl="1" eaLnBrk="1" hangingPunct="1"/>
            <a:r>
              <a:rPr lang="en-US" dirty="0"/>
              <a:t>Include units</a:t>
            </a:r>
          </a:p>
          <a:p>
            <a:pPr lvl="1" eaLnBrk="1" hangingPunct="1"/>
            <a:r>
              <a:rPr lang="en-US" dirty="0"/>
              <a:t>Indicate data source if they are not your own</a:t>
            </a:r>
          </a:p>
          <a:p>
            <a:pPr lvl="1" eaLnBrk="1" hangingPunct="1"/>
            <a:r>
              <a:rPr lang="en-US" dirty="0"/>
              <a:t>But tables are often used badly </a:t>
            </a:r>
            <a:r>
              <a:rPr lang="en-US" dirty="0" smtClean="0"/>
              <a:t>…</a:t>
            </a:r>
          </a:p>
          <a:p>
            <a:pPr lvl="1" eaLnBrk="1" hangingPunct="1"/>
            <a:r>
              <a:rPr lang="en-US" dirty="0" smtClean="0"/>
              <a:t>Use figures instead of tables whenever possible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73" name="Picture 65" descr="Microcosm emp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" y="3443288"/>
            <a:ext cx="1628775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24200" y="0"/>
            <a:ext cx="6019800" cy="1150938"/>
          </a:xfrm>
          <a:solidFill>
            <a:srgbClr val="003366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Methods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92087" y="2133600"/>
            <a:ext cx="2581276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Vineland </a:t>
            </a:r>
            <a:r>
              <a:rPr lang="en-US" dirty="0" smtClean="0"/>
              <a:t>Chemical Co. </a:t>
            </a:r>
            <a:r>
              <a:rPr lang="en-US" dirty="0"/>
              <a:t>Superfund Site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029263" y="3444872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Extraction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4179715" y="1834570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PCR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806937" y="1815506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Sequencing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>
            <a:off x="6813750" y="5638165"/>
            <a:ext cx="1828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Trimming, Alignment and Tree</a:t>
            </a:r>
          </a:p>
        </p:txBody>
      </p:sp>
      <p:pic>
        <p:nvPicPr>
          <p:cNvPr id="43021" name="Picture 13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102" y="2726952"/>
            <a:ext cx="50958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6" name="Picture 18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65" y="2574552"/>
            <a:ext cx="415925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29" name="Picture 21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75" y="3801664"/>
            <a:ext cx="81597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0" name="Picture 22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62" y="4204095"/>
            <a:ext cx="9302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1" name="Picture 23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00" y="3920329"/>
            <a:ext cx="81597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2" name="Picture 24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00" y="3910010"/>
            <a:ext cx="1174750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3" name="Picture 25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815" y="2603127"/>
            <a:ext cx="415925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4" name="Picture 26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65" y="2488827"/>
            <a:ext cx="415925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5" name="Picture 27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02" y="2469777"/>
            <a:ext cx="50958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6" name="Picture 28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17" y="2632869"/>
            <a:ext cx="50958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7" name="Picture 29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452" y="2631702"/>
            <a:ext cx="50958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8" name="Picture 30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602" y="2288802"/>
            <a:ext cx="509588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39" name="Picture 31" descr="MCj027884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102" y="2479302"/>
            <a:ext cx="304800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40" name="Text Box 32"/>
          <p:cNvSpPr txBox="1">
            <a:spLocks noChangeArrowheads="1"/>
          </p:cNvSpPr>
          <p:nvPr/>
        </p:nvSpPr>
        <p:spPr bwMode="auto">
          <a:xfrm>
            <a:off x="6349737" y="2206031"/>
            <a:ext cx="2609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003300"/>
                </a:solidFill>
                <a:latin typeface="Berlin Sans FB Demi" pitchFamily="34" charset="0"/>
              </a:rPr>
              <a:t>A</a:t>
            </a:r>
            <a:r>
              <a:rPr lang="en-US" b="1">
                <a:solidFill>
                  <a:srgbClr val="FF0000"/>
                </a:solidFill>
                <a:latin typeface="Berlin Sans FB Demi" pitchFamily="34" charset="0"/>
              </a:rPr>
              <a:t>T</a:t>
            </a:r>
            <a:r>
              <a:rPr lang="en-US" b="1">
                <a:latin typeface="Berlin Sans FB Demi" pitchFamily="34" charset="0"/>
              </a:rPr>
              <a:t>GG</a:t>
            </a:r>
            <a:r>
              <a:rPr lang="en-US" b="1">
                <a:solidFill>
                  <a:schemeClr val="accent2"/>
                </a:solidFill>
                <a:latin typeface="Berlin Sans FB Demi" pitchFamily="34" charset="0"/>
              </a:rPr>
              <a:t>C</a:t>
            </a:r>
            <a:r>
              <a:rPr lang="en-US" b="1">
                <a:solidFill>
                  <a:srgbClr val="FF0000"/>
                </a:solidFill>
                <a:latin typeface="Berlin Sans FB Demi" pitchFamily="34" charset="0"/>
              </a:rPr>
              <a:t>T</a:t>
            </a:r>
            <a:r>
              <a:rPr lang="en-US" b="1">
                <a:solidFill>
                  <a:schemeClr val="accent2"/>
                </a:solidFill>
                <a:latin typeface="Berlin Sans FB Demi" pitchFamily="34" charset="0"/>
              </a:rPr>
              <a:t>C</a:t>
            </a:r>
            <a:r>
              <a:rPr lang="en-US" b="1">
                <a:solidFill>
                  <a:srgbClr val="003300"/>
                </a:solidFill>
                <a:latin typeface="Berlin Sans FB Demi" pitchFamily="34" charset="0"/>
              </a:rPr>
              <a:t>AA</a:t>
            </a:r>
            <a:r>
              <a:rPr lang="en-US" b="1">
                <a:solidFill>
                  <a:srgbClr val="FF0000"/>
                </a:solidFill>
                <a:latin typeface="Berlin Sans FB Demi" pitchFamily="34" charset="0"/>
              </a:rPr>
              <a:t>T</a:t>
            </a:r>
            <a:r>
              <a:rPr lang="en-US" b="1">
                <a:latin typeface="Berlin Sans FB Demi" pitchFamily="34" charset="0"/>
              </a:rPr>
              <a:t>G</a:t>
            </a:r>
            <a:r>
              <a:rPr lang="en-US" b="1">
                <a:solidFill>
                  <a:schemeClr val="accent2"/>
                </a:solidFill>
                <a:latin typeface="Berlin Sans FB Demi" pitchFamily="34" charset="0"/>
              </a:rPr>
              <a:t>C</a:t>
            </a:r>
            <a:r>
              <a:rPr lang="en-US" b="1">
                <a:solidFill>
                  <a:srgbClr val="FF0000"/>
                </a:solidFill>
                <a:latin typeface="Berlin Sans FB Demi" pitchFamily="34" charset="0"/>
              </a:rPr>
              <a:t>TT</a:t>
            </a:r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>
            <a:off x="6966150" y="4552315"/>
            <a:ext cx="0" cy="781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>
            <a:off x="6851850" y="4933315"/>
            <a:ext cx="9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45" name="AutoShape 37"/>
          <p:cNvCxnSpPr>
            <a:cxnSpLocks noChangeShapeType="1"/>
            <a:stCxn id="43042" idx="1"/>
          </p:cNvCxnSpPr>
          <p:nvPr/>
        </p:nvCxnSpPr>
        <p:spPr bwMode="auto">
          <a:xfrm>
            <a:off x="6966150" y="5333365"/>
            <a:ext cx="2476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48" name="Line 40"/>
          <p:cNvSpPr>
            <a:spLocks noChangeShapeType="1"/>
          </p:cNvSpPr>
          <p:nvPr/>
        </p:nvSpPr>
        <p:spPr bwMode="auto">
          <a:xfrm>
            <a:off x="6985200" y="4533265"/>
            <a:ext cx="495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7232850" y="5581015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1" name="Line 43"/>
          <p:cNvSpPr>
            <a:spLocks noChangeShapeType="1"/>
          </p:cNvSpPr>
          <p:nvPr/>
        </p:nvSpPr>
        <p:spPr bwMode="auto">
          <a:xfrm>
            <a:off x="7223325" y="5200015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>
            <a:off x="7499550" y="4323715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>
            <a:off x="7480500" y="4780915"/>
            <a:ext cx="43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>
            <a:off x="7632900" y="5047615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5" name="Line 47"/>
          <p:cNvSpPr>
            <a:spLocks noChangeShapeType="1"/>
          </p:cNvSpPr>
          <p:nvPr/>
        </p:nvSpPr>
        <p:spPr bwMode="auto">
          <a:xfrm>
            <a:off x="7632900" y="5314315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6" name="Line 48"/>
          <p:cNvSpPr>
            <a:spLocks noChangeShapeType="1"/>
          </p:cNvSpPr>
          <p:nvPr/>
        </p:nvSpPr>
        <p:spPr bwMode="auto">
          <a:xfrm flipV="1">
            <a:off x="7613850" y="5047615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58" name="Line 50"/>
          <p:cNvSpPr>
            <a:spLocks noChangeShapeType="1"/>
          </p:cNvSpPr>
          <p:nvPr/>
        </p:nvSpPr>
        <p:spPr bwMode="auto">
          <a:xfrm>
            <a:off x="7480500" y="4323715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62" name="AutoShape 54"/>
          <p:cNvCxnSpPr>
            <a:cxnSpLocks noChangeShapeType="1"/>
            <a:endCxn id="43014" idx="1"/>
          </p:cNvCxnSpPr>
          <p:nvPr/>
        </p:nvCxnSpPr>
        <p:spPr bwMode="auto">
          <a:xfrm flipV="1">
            <a:off x="2170670" y="3628229"/>
            <a:ext cx="858593" cy="18577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63" name="AutoShape 55"/>
          <p:cNvCxnSpPr>
            <a:cxnSpLocks noChangeShapeType="1"/>
          </p:cNvCxnSpPr>
          <p:nvPr/>
        </p:nvCxnSpPr>
        <p:spPr bwMode="auto">
          <a:xfrm flipV="1">
            <a:off x="3222126" y="2197521"/>
            <a:ext cx="883862" cy="11310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64" name="AutoShape 56"/>
          <p:cNvCxnSpPr>
            <a:cxnSpLocks noChangeShapeType="1"/>
            <a:stCxn id="43016" idx="3"/>
            <a:endCxn id="43017" idx="1"/>
          </p:cNvCxnSpPr>
          <p:nvPr/>
        </p:nvCxnSpPr>
        <p:spPr bwMode="auto">
          <a:xfrm flipV="1">
            <a:off x="4941715" y="1998863"/>
            <a:ext cx="1865222" cy="1906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065" name="AutoShape 57"/>
          <p:cNvCxnSpPr>
            <a:cxnSpLocks noChangeShapeType="1"/>
          </p:cNvCxnSpPr>
          <p:nvPr/>
        </p:nvCxnSpPr>
        <p:spPr bwMode="auto">
          <a:xfrm>
            <a:off x="7696200" y="2714719"/>
            <a:ext cx="31950" cy="143225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066" name="Picture 58" descr="Vadose Digg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9525"/>
            <a:ext cx="2876551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173037" y="31242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Microcosm</a:t>
            </a:r>
          </a:p>
        </p:txBody>
      </p:sp>
      <p:sp>
        <p:nvSpPr>
          <p:cNvPr id="43072" name="Text Box 64"/>
          <p:cNvSpPr txBox="1">
            <a:spLocks noChangeArrowheads="1"/>
          </p:cNvSpPr>
          <p:nvPr/>
        </p:nvSpPr>
        <p:spPr bwMode="auto">
          <a:xfrm>
            <a:off x="763587" y="5276850"/>
            <a:ext cx="158115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/>
              <a:t>Groundwater with Acetate    + Arsenate</a:t>
            </a:r>
          </a:p>
        </p:txBody>
      </p:sp>
      <p:sp>
        <p:nvSpPr>
          <p:cNvPr id="43075" name="Text Box 67"/>
          <p:cNvSpPr txBox="1">
            <a:spLocks noChangeArrowheads="1"/>
          </p:cNvSpPr>
          <p:nvPr/>
        </p:nvSpPr>
        <p:spPr bwMode="auto">
          <a:xfrm>
            <a:off x="801687" y="6172200"/>
            <a:ext cx="1485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Sediment</a:t>
            </a:r>
          </a:p>
        </p:txBody>
      </p:sp>
      <p:sp>
        <p:nvSpPr>
          <p:cNvPr id="43076" name="Freeform 68"/>
          <p:cNvSpPr>
            <a:spLocks/>
          </p:cNvSpPr>
          <p:nvPr/>
        </p:nvSpPr>
        <p:spPr bwMode="auto">
          <a:xfrm>
            <a:off x="763587" y="6038850"/>
            <a:ext cx="1333500" cy="114300"/>
          </a:xfrm>
          <a:custGeom>
            <a:avLst/>
            <a:gdLst>
              <a:gd name="T0" fmla="*/ 0 w 840"/>
              <a:gd name="T1" fmla="*/ 0 h 72"/>
              <a:gd name="T2" fmla="*/ 420 w 840"/>
              <a:gd name="T3" fmla="*/ 72 h 72"/>
              <a:gd name="T4" fmla="*/ 840 w 840"/>
              <a:gd name="T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0" h="72">
                <a:moveTo>
                  <a:pt x="0" y="0"/>
                </a:moveTo>
                <a:cubicBezTo>
                  <a:pt x="140" y="36"/>
                  <a:pt x="280" y="72"/>
                  <a:pt x="420" y="72"/>
                </a:cubicBezTo>
                <a:cubicBezTo>
                  <a:pt x="560" y="72"/>
                  <a:pt x="768" y="6"/>
                  <a:pt x="8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77" name="Freeform 69"/>
          <p:cNvSpPr>
            <a:spLocks/>
          </p:cNvSpPr>
          <p:nvPr/>
        </p:nvSpPr>
        <p:spPr bwMode="auto">
          <a:xfrm>
            <a:off x="763587" y="5162550"/>
            <a:ext cx="1333500" cy="114300"/>
          </a:xfrm>
          <a:custGeom>
            <a:avLst/>
            <a:gdLst>
              <a:gd name="T0" fmla="*/ 0 w 840"/>
              <a:gd name="T1" fmla="*/ 0 h 72"/>
              <a:gd name="T2" fmla="*/ 420 w 840"/>
              <a:gd name="T3" fmla="*/ 72 h 72"/>
              <a:gd name="T4" fmla="*/ 840 w 840"/>
              <a:gd name="T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0" h="72">
                <a:moveTo>
                  <a:pt x="0" y="0"/>
                </a:moveTo>
                <a:cubicBezTo>
                  <a:pt x="140" y="36"/>
                  <a:pt x="280" y="72"/>
                  <a:pt x="420" y="72"/>
                </a:cubicBezTo>
                <a:cubicBezTo>
                  <a:pt x="560" y="72"/>
                  <a:pt x="768" y="6"/>
                  <a:pt x="8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3078" name="AutoShape 70"/>
          <p:cNvCxnSpPr>
            <a:cxnSpLocks noChangeShapeType="1"/>
            <a:stCxn id="43050" idx="0"/>
            <a:endCxn id="43051" idx="0"/>
          </p:cNvCxnSpPr>
          <p:nvPr/>
        </p:nvCxnSpPr>
        <p:spPr bwMode="auto">
          <a:xfrm flipH="1" flipV="1">
            <a:off x="7223325" y="5200015"/>
            <a:ext cx="9525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080" name="Text Box 72"/>
          <p:cNvSpPr txBox="1">
            <a:spLocks noChangeArrowheads="1"/>
          </p:cNvSpPr>
          <p:nvPr/>
        </p:nvSpPr>
        <p:spPr bwMode="auto">
          <a:xfrm>
            <a:off x="2997448" y="5486024"/>
            <a:ext cx="1428750" cy="11906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Elemental analysis and arsenic speciation</a:t>
            </a:r>
          </a:p>
        </p:txBody>
      </p:sp>
      <p:cxnSp>
        <p:nvCxnSpPr>
          <p:cNvPr id="52" name="AutoShape 54"/>
          <p:cNvCxnSpPr>
            <a:cxnSpLocks noChangeShapeType="1"/>
          </p:cNvCxnSpPr>
          <p:nvPr/>
        </p:nvCxnSpPr>
        <p:spPr bwMode="auto">
          <a:xfrm>
            <a:off x="2216149" y="5638165"/>
            <a:ext cx="557214" cy="46418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>
          <a:xfrm>
            <a:off x="1447800" y="2774950"/>
            <a:ext cx="0" cy="654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F192C-CECF-6F40-A70F-FBB4D7C246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600" b="1" dirty="0" err="1">
                <a:solidFill>
                  <a:schemeClr val="tx1"/>
                </a:solidFill>
              </a:rPr>
              <a:t>Esopus</a:t>
            </a:r>
            <a:r>
              <a:rPr lang="en-US" sz="4600" b="1" dirty="0">
                <a:solidFill>
                  <a:schemeClr val="tx1"/>
                </a:solidFill>
              </a:rPr>
              <a:t> </a:t>
            </a:r>
            <a:r>
              <a:rPr lang="en-US" sz="4600" b="1" dirty="0" smtClean="0">
                <a:solidFill>
                  <a:schemeClr val="tx1"/>
                </a:solidFill>
              </a:rPr>
              <a:t>Creek Hydrology</a:t>
            </a:r>
            <a:endParaRPr lang="en-US" sz="4600" b="1" dirty="0">
              <a:solidFill>
                <a:schemeClr val="tx1"/>
              </a:solidFill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096000" y="4267200"/>
            <a:ext cx="2667000" cy="17543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Discharge of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Esopus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Creek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Coldbrook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NY) and precipitation at Slide Mountain, NY (source: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USGS &amp; NCDC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81163"/>
            <a:ext cx="5105400" cy="4872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B8A9E93-1FA0-C440-8957-6FC8E4746E0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210300" cy="1143000"/>
          </a:xfrm>
        </p:spPr>
        <p:txBody>
          <a:bodyPr/>
          <a:lstStyle/>
          <a:p>
            <a:pPr eaLnBrk="1" hangingPunct="1"/>
            <a:r>
              <a:rPr lang="en-US" sz="4600" b="1" dirty="0" err="1">
                <a:solidFill>
                  <a:schemeClr val="tx1"/>
                </a:solidFill>
              </a:rPr>
              <a:t>Esopus</a:t>
            </a:r>
            <a:r>
              <a:rPr lang="en-US" sz="4600" b="1" dirty="0">
                <a:solidFill>
                  <a:schemeClr val="tx1"/>
                </a:solidFill>
              </a:rPr>
              <a:t> Creek Hydrology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95413"/>
            <a:ext cx="7086600" cy="4852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914400" y="6156325"/>
            <a:ext cx="7315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Discharge of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Esopus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Creek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Coldbrook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NY) and</a:t>
            </a:r>
          </a:p>
          <a:p>
            <a:pPr algn="ctr" eaLnBrk="0" hangingPunct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precipitation at Slide Mountain, NY (source: USGS/NCDC)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429000" y="1676400"/>
            <a:ext cx="533400" cy="4572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267200" y="1676400"/>
            <a:ext cx="457200" cy="533400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61E84CB-9590-3A4C-8CE1-7ACFFAC8B5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rgbClr val="53548A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">
    <a:dk1>
      <a:srgbClr val="53548A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3509</TotalTime>
  <Pages>9</Pages>
  <Words>2952</Words>
  <Application>Microsoft Office PowerPoint</Application>
  <PresentationFormat>Letter Paper (8.5x11 in)</PresentationFormat>
  <Paragraphs>478</Paragraphs>
  <Slides>54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84" baseType="lpstr">
      <vt:lpstr>ＭＳ Ｐゴシック</vt:lpstr>
      <vt:lpstr>ＭＳ Ｐゴシック</vt:lpstr>
      <vt:lpstr>Arial</vt:lpstr>
      <vt:lpstr>Arial Rounded MT Bold</vt:lpstr>
      <vt:lpstr>Berlin Sans FB Demi</vt:lpstr>
      <vt:lpstr>Blackadder ITC</vt:lpstr>
      <vt:lpstr>Bradley Hand ITC</vt:lpstr>
      <vt:lpstr>Calibri</vt:lpstr>
      <vt:lpstr>Comic Sans MS</vt:lpstr>
      <vt:lpstr>Jokerman</vt:lpstr>
      <vt:lpstr>Symbol</vt:lpstr>
      <vt:lpstr>Times</vt:lpstr>
      <vt:lpstr>Times New Roman</vt:lpstr>
      <vt:lpstr>Trebuchet MS</vt:lpstr>
      <vt:lpstr>Tw Cen MT</vt:lpstr>
      <vt:lpstr>Wingdings</vt:lpstr>
      <vt:lpstr>Wingdings 2</vt:lpstr>
      <vt:lpstr>Median</vt:lpstr>
      <vt:lpstr>1_Office Theme</vt:lpstr>
      <vt:lpstr>1_Default Design</vt:lpstr>
      <vt:lpstr>3_Default Design</vt:lpstr>
      <vt:lpstr>24_Default Design</vt:lpstr>
      <vt:lpstr>25_Default Design</vt:lpstr>
      <vt:lpstr>2_Office Theme</vt:lpstr>
      <vt:lpstr>3_Office Theme</vt:lpstr>
      <vt:lpstr>4_Office Theme</vt:lpstr>
      <vt:lpstr>5_Office Theme</vt:lpstr>
      <vt:lpstr>6_Office Theme</vt:lpstr>
      <vt:lpstr>Office Theme</vt:lpstr>
      <vt:lpstr>Clip</vt:lpstr>
      <vt:lpstr>Giving Research Presentations Stephanie Pfirman, Martin Stute, Hugh Ducklow and the  Environmental Science Senior Seminar Faculty and Students Barnard College &amp; Columbia University</vt:lpstr>
      <vt:lpstr>Outline</vt:lpstr>
      <vt:lpstr>Why Give Presentations</vt:lpstr>
      <vt:lpstr>How to Give an Effective Presentation: Structure</vt:lpstr>
      <vt:lpstr>Tell a Story</vt:lpstr>
      <vt:lpstr>Presenting Your Methods and Results</vt:lpstr>
      <vt:lpstr>  Methods</vt:lpstr>
      <vt:lpstr>Esopus Creek Hydrology</vt:lpstr>
      <vt:lpstr>Esopus Creek Hydrology</vt:lpstr>
      <vt:lpstr>Figures</vt:lpstr>
      <vt:lpstr>PowerPoint Presentation</vt:lpstr>
      <vt:lpstr>Cartoons</vt:lpstr>
      <vt:lpstr>Environmental Policy</vt:lpstr>
      <vt:lpstr>PowerPoint Presentation</vt:lpstr>
      <vt:lpstr>Preparing the Presentation</vt:lpstr>
      <vt:lpstr>What Font to Use</vt:lpstr>
      <vt:lpstr>Color</vt:lpstr>
      <vt:lpstr>PowerPoint Presentation</vt:lpstr>
      <vt:lpstr>Preparing Yourself</vt:lpstr>
      <vt:lpstr>Rehearsing</vt:lpstr>
      <vt:lpstr>What to Wear …</vt:lpstr>
      <vt:lpstr>Starting</vt:lpstr>
      <vt:lpstr>Eye Contact</vt:lpstr>
      <vt:lpstr>Presenting the Presentation</vt:lpstr>
      <vt:lpstr>Some “Don’ts”</vt:lpstr>
      <vt:lpstr>Concluding</vt:lpstr>
      <vt:lpstr>Finishing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Go Wrong?</vt:lpstr>
      <vt:lpstr>Uncertainty About the Material</vt:lpstr>
      <vt:lpstr>Interruptions  During Your Presentation</vt:lpstr>
      <vt:lpstr>Finishing Too Fast</vt:lpstr>
      <vt:lpstr>Running Out of Time</vt:lpstr>
      <vt:lpstr>Questions</vt:lpstr>
      <vt:lpstr>Preparing for Answers</vt:lpstr>
      <vt:lpstr>Difficult Questions</vt:lpstr>
      <vt:lpstr>You are in Good Shape</vt:lpstr>
      <vt:lpstr>Conclusions</vt:lpstr>
      <vt:lpstr>Share Your Experiences</vt:lpstr>
      <vt:lpstr>Logistics </vt:lpstr>
    </vt:vector>
  </TitlesOfParts>
  <Company>Barnard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scientific talk</dc:title>
  <dc:creator>Martin Stute/Stephanie Pfirman</dc:creator>
  <dc:description>for presentation in BC/CU Senior Seminar_x000d_
10/11/05</dc:description>
  <cp:lastModifiedBy>spfirman@gmail.com</cp:lastModifiedBy>
  <cp:revision>304</cp:revision>
  <cp:lastPrinted>1996-12-09T12:42:10Z</cp:lastPrinted>
  <dcterms:created xsi:type="dcterms:W3CDTF">2012-10-25T01:18:05Z</dcterms:created>
  <dcterms:modified xsi:type="dcterms:W3CDTF">2018-03-08T20:21:54Z</dcterms:modified>
</cp:coreProperties>
</file>