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82" r:id="rId3"/>
    <p:sldId id="281" r:id="rId4"/>
    <p:sldId id="271" r:id="rId5"/>
    <p:sldId id="273" r:id="rId6"/>
    <p:sldId id="272" r:id="rId7"/>
    <p:sldId id="278" r:id="rId8"/>
    <p:sldId id="276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9"/>
    <p:restoredTop sz="86384"/>
  </p:normalViewPr>
  <p:slideViewPr>
    <p:cSldViewPr snapToGrid="0" snapToObjects="1">
      <p:cViewPr varScale="1">
        <p:scale>
          <a:sx n="101" d="100"/>
          <a:sy n="101" d="100"/>
        </p:scale>
        <p:origin x="226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58AB4-83A0-AE47-8AA2-67CE4E9907C7}" type="datetimeFigureOut">
              <a:rPr lang="en-US" smtClean="0"/>
              <a:t>9/25/20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DE2B0-B08D-224A-B04E-56133B04A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563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E733A-A0F3-D948-BDBC-9F20DD80690E}" type="datetimeFigureOut">
              <a:rPr lang="en-US" smtClean="0"/>
              <a:t>9/25/20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F02A6-1BA8-9441-B270-99156778D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514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32A5-E51A-B446-A67D-99ADD4ECE1A3}" type="datetime1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6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C7E8-F460-F843-9BB9-728E21022059}" type="datetime1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1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2C16-9415-344F-A9A6-70D4813E7402}" type="datetime1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7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0F71-F345-EC42-AF79-D9D74D1DE557}" type="datetime1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2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B61AF-2AE5-BE4F-B3D4-D997520B44BA}" type="datetime1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8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EA11-7584-1F4C-8BC4-A4AA6B02A205}" type="datetime1">
              <a:rPr lang="en-US" smtClean="0"/>
              <a:t>9/25/20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7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67EE-09F5-2A42-811A-5394B1C05900}" type="datetime1">
              <a:rPr lang="en-US" smtClean="0"/>
              <a:t>9/25/20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5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09E4-B518-A146-98D7-F00C7A3946E1}" type="datetime1">
              <a:rPr lang="en-US" smtClean="0"/>
              <a:t>9/25/20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4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C877-D629-A142-8F3C-051437AB6819}" type="datetime1">
              <a:rPr lang="en-US" smtClean="0"/>
              <a:t>9/25/20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0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A0E3-9305-CC44-BA9F-5C3764400792}" type="datetime1">
              <a:rPr lang="en-US" smtClean="0"/>
              <a:t>9/25/20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C5E7-C57F-1642-AFCA-0904FA6BAB31}" type="datetime1">
              <a:rPr lang="en-US" smtClean="0"/>
              <a:t>9/25/20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2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07F56-41FE-9C48-8581-6E5600858C54}" type="datetime1">
              <a:rPr lang="en-US" smtClean="0"/>
              <a:t>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28827-77E3-6C41-B70F-13657D4B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0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ies.mit.edu/data-management/plan/write/" TargetMode="External"/><Relationship Id="rId2" Type="http://schemas.openxmlformats.org/officeDocument/2006/relationships/hyperlink" Target="https://library.ucsd.edu/research-and-collections/data-curation/best-practic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cpsr.umich.edu/web/pages/datamanagement/dmp/element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A86F59-7D71-524B-8DD6-CCE2D81F3512}"/>
              </a:ext>
            </a:extLst>
          </p:cNvPr>
          <p:cNvSpPr txBox="1"/>
          <p:nvPr/>
        </p:nvSpPr>
        <p:spPr>
          <a:xfrm>
            <a:off x="2427823" y="1941415"/>
            <a:ext cx="4288353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Data Management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First Semester</a:t>
            </a:r>
          </a:p>
          <a:p>
            <a:pPr algn="ctr"/>
            <a:r>
              <a:rPr lang="en-US" sz="3600" dirty="0"/>
              <a:t>Senior Thesis Seminar</a:t>
            </a:r>
          </a:p>
          <a:p>
            <a:pPr algn="ctr"/>
            <a:endParaRPr lang="en-US" sz="3600" dirty="0">
              <a:latin typeface="Helvetica Light" panose="020B0403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355080" y="6356351"/>
            <a:ext cx="2263140" cy="365125"/>
          </a:xfrm>
        </p:spPr>
        <p:txBody>
          <a:bodyPr/>
          <a:lstStyle/>
          <a:p>
            <a:fld id="{7A128827-77E3-6C41-B70F-13657D4B994A}" type="slidenum">
              <a:rPr lang="en-US" sz="1600" b="1" smtClean="0"/>
              <a:t>1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60720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BB2D0-3A4B-1B4E-83B9-6437C85C1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08074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6A74F-420A-2A43-A73D-52C3E0D74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651000"/>
            <a:ext cx="810895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https://</a:t>
            </a:r>
            <a:r>
              <a:rPr lang="en-US" dirty="0" err="1"/>
              <a:t>dmptool.org</a:t>
            </a:r>
            <a:r>
              <a:rPr lang="en-US" dirty="0"/>
              <a:t>/</a:t>
            </a:r>
            <a:r>
              <a:rPr lang="en-US" dirty="0" err="1"/>
              <a:t>general_guidance</a:t>
            </a:r>
            <a:r>
              <a:rPr lang="en-US" dirty="0"/>
              <a:t> has a very nice overview of what is useful to document in a data documentation plan.</a:t>
            </a:r>
          </a:p>
          <a:p>
            <a:r>
              <a:rPr lang="en-US" dirty="0">
                <a:hlinkClick r:id="rId2"/>
              </a:rPr>
              <a:t>https://library.ucsd.edu/research-and-collections/data-curation/best-practices.html</a:t>
            </a:r>
            <a:endParaRPr lang="en-US" dirty="0"/>
          </a:p>
          <a:p>
            <a:r>
              <a:rPr lang="en-US" dirty="0">
                <a:hlinkClick r:id="rId3"/>
              </a:rPr>
              <a:t>https://libraries.mit.edu/data-management/plan/write/</a:t>
            </a:r>
            <a:endParaRPr lang="en-US" dirty="0"/>
          </a:p>
          <a:p>
            <a:r>
              <a:rPr lang="en-US" dirty="0"/>
              <a:t>Inter-university Consortium for Political and Social Research (ICPSR) provides information about data access, curation, and methods of analysis for social science researchers and maintains a data archive.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https://www.icpsr.umich.edu/web/pages/datamanagement/dmp/elements.html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7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2235FB-A536-BA47-BA3B-FA08B7AE4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365127"/>
            <a:ext cx="7893050" cy="930274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Data curation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89E382-4810-1D49-B4B8-FB94622EE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42244"/>
            <a:ext cx="8020050" cy="4589463"/>
          </a:xfrm>
        </p:spPr>
        <p:txBody>
          <a:bodyPr>
            <a:normAutofit fontScale="92500" lnSpcReduction="10000"/>
          </a:bodyPr>
          <a:lstStyle/>
          <a:p>
            <a:pPr marL="285750" indent="-285750"/>
            <a:r>
              <a:rPr lang="en-US" u="sng" dirty="0"/>
              <a:t>Data are </a:t>
            </a:r>
            <a:r>
              <a:rPr lang="en-US" dirty="0"/>
              <a:t>at the heart of scientific research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No matter what sort of data you have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No matter how much (or how little) you have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Small lab experiments to global satellite data</a:t>
            </a:r>
          </a:p>
          <a:p>
            <a:pPr marL="914400" lvl="1" indent="-457200">
              <a:buFont typeface="Arial"/>
              <a:buChar char="•"/>
            </a:pPr>
            <a:endParaRPr lang="en-US" sz="800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Data need to be curated: well-nourished with metadata, and cared for to maintain their full value over time</a:t>
            </a:r>
          </a:p>
          <a:p>
            <a:pPr marL="457200" indent="-457200">
              <a:buFont typeface="Arial"/>
              <a:buChar char="•"/>
            </a:pPr>
            <a:endParaRPr lang="en-US" sz="800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Just like fine art, natural history artifacts</a:t>
            </a:r>
          </a:p>
          <a:p>
            <a:pPr marL="457200" indent="-457200">
              <a:buFont typeface="Arial"/>
              <a:buChar char="•"/>
            </a:pPr>
            <a:endParaRPr lang="en-US" sz="800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The following slides outline best practices for managing and curating your data, no matter how much you have or what scale you’re addressing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AC598F-E698-5749-B37B-EFE701D27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4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DB9B6-B3D7-AC41-A591-A3EB50D7C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952500"/>
            <a:ext cx="7969250" cy="5206999"/>
          </a:xfrm>
        </p:spPr>
        <p:txBody>
          <a:bodyPr/>
          <a:lstStyle/>
          <a:p>
            <a:r>
              <a:rPr lang="en-US" dirty="0"/>
              <a:t>Well-managed and documented data can contribute to knowledge through many research papers</a:t>
            </a:r>
          </a:p>
          <a:p>
            <a:endParaRPr lang="en-US" sz="1000" dirty="0"/>
          </a:p>
          <a:p>
            <a:pPr marL="0" indent="0" fontAlgn="base">
              <a:buNone/>
            </a:pPr>
            <a:r>
              <a:rPr lang="en-US" dirty="0"/>
              <a:t>"I've had thousands of downloads of my published data - I am impressed that it's been so useful to others!"</a:t>
            </a:r>
          </a:p>
          <a:p>
            <a:pPr marL="0" indent="0" fontAlgn="base">
              <a:buNone/>
            </a:pPr>
            <a:r>
              <a:rPr lang="en-US" i="1" dirty="0"/>
              <a:t>—</a:t>
            </a:r>
            <a:r>
              <a:rPr lang="en-US" sz="2400" i="1" dirty="0"/>
              <a:t>Esther </a:t>
            </a:r>
            <a:r>
              <a:rPr lang="en-US" sz="2400" i="1" dirty="0" err="1"/>
              <a:t>Duflo</a:t>
            </a:r>
            <a:r>
              <a:rPr lang="en-US" sz="2400" i="1" dirty="0"/>
              <a:t>, Abdul Latif Jameel Professor of Poverty Alleviation and Development Economics, MIT (</a:t>
            </a:r>
            <a:r>
              <a:rPr lang="en-US" sz="2400" dirty="0"/>
              <a:t>https://</a:t>
            </a:r>
            <a:r>
              <a:rPr lang="en-US" sz="2400" dirty="0" err="1"/>
              <a:t>libraries.mit.edu</a:t>
            </a:r>
            <a:r>
              <a:rPr lang="en-US" sz="2400" dirty="0"/>
              <a:t>/data-management/plan/write/)</a:t>
            </a:r>
          </a:p>
          <a:p>
            <a:pPr marL="0" indent="0" fontAlgn="base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D1B4FE-D510-6A44-8A55-DB32F78A5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9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FA917-13B9-FA47-8C8F-F10919724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1974"/>
            <a:ext cx="7886700" cy="981074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Data management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38E33-6E6B-354E-AB9C-9CA9ED357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1543049"/>
            <a:ext cx="8267700" cy="4540252"/>
          </a:xfrm>
        </p:spPr>
        <p:txBody>
          <a:bodyPr>
            <a:normAutofit/>
          </a:bodyPr>
          <a:lstStyle/>
          <a:p>
            <a:pPr marL="914400" lvl="1" indent="-457200">
              <a:buFont typeface="Arial"/>
              <a:buChar char="•"/>
            </a:pPr>
            <a:endParaRPr lang="en-US" sz="800" b="1" dirty="0"/>
          </a:p>
          <a:p>
            <a:r>
              <a:rPr lang="en-US" dirty="0"/>
              <a:t>You need to manage data to: 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Store it safely 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Ensure that you and others can understand it, use it, and verify it now and in the future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Provide easy access to other researchers</a:t>
            </a:r>
          </a:p>
          <a:p>
            <a:pPr marL="914400" lvl="1" indent="-457200">
              <a:buFont typeface="Arial"/>
              <a:buChar char="•"/>
            </a:pPr>
            <a:endParaRPr lang="en-US" sz="800" dirty="0"/>
          </a:p>
          <a:p>
            <a:r>
              <a:rPr lang="en-US" dirty="0"/>
              <a:t>A data management plan records information that you need to keep your data safe, organized, understandable, and shareable.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58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3ED8B-4B6D-FE42-A82A-0B66A4AB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D5708-1728-4B44-AFE6-845FB190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6593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BACK UP often! </a:t>
            </a:r>
          </a:p>
          <a:p>
            <a:r>
              <a:rPr lang="en-US" dirty="0"/>
              <a:t>Keep data in at least 2 places</a:t>
            </a:r>
          </a:p>
          <a:p>
            <a:pPr lvl="1"/>
            <a:r>
              <a:rPr lang="en-US" dirty="0"/>
              <a:t>For example laptop and external hard drive</a:t>
            </a:r>
          </a:p>
          <a:p>
            <a:pPr lvl="1"/>
            <a:r>
              <a:rPr lang="en-US" dirty="0"/>
              <a:t>You can email to yourself</a:t>
            </a:r>
          </a:p>
          <a:p>
            <a:r>
              <a:rPr lang="en-US" dirty="0"/>
              <a:t>Don’t Store on Flash Drive – too easy to lose</a:t>
            </a:r>
          </a:p>
          <a:p>
            <a:r>
              <a:rPr lang="en-US" dirty="0"/>
              <a:t>Store copies of data in open, stable formats (e.g., ascii, .txt, .csv, .pdf) for long term accessibility</a:t>
            </a:r>
          </a:p>
          <a:p>
            <a:r>
              <a:rPr lang="en-US" dirty="0"/>
              <a:t>Keep a copy of the original format (</a:t>
            </a:r>
            <a:r>
              <a:rPr lang="en-US" dirty="0" err="1"/>
              <a:t>eg</a:t>
            </a:r>
            <a:r>
              <a:rPr lang="en-US" dirty="0"/>
              <a:t>, Excel)</a:t>
            </a:r>
            <a:r>
              <a:rPr lang="en-US" b="1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96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6016A-0260-F74E-8AE3-CC747DE95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1300"/>
            <a:ext cx="7886700" cy="87947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Documentation and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D19AE-AB06-E34B-AAC8-33FE6F934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320800"/>
            <a:ext cx="8343900" cy="52959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Record information about your project and data</a:t>
            </a:r>
          </a:p>
          <a:p>
            <a:pPr lvl="1"/>
            <a:r>
              <a:rPr lang="en-US" dirty="0"/>
              <a:t>What would another researcher need to know to reproduce the study</a:t>
            </a:r>
          </a:p>
          <a:p>
            <a:pPr lvl="1"/>
            <a:endParaRPr lang="en-US" sz="800" dirty="0"/>
          </a:p>
          <a:p>
            <a:r>
              <a:rPr lang="en-US" dirty="0"/>
              <a:t>Concise description of study objectives, design, location, timeframe</a:t>
            </a:r>
          </a:p>
          <a:p>
            <a:endParaRPr lang="en-US" sz="800" dirty="0"/>
          </a:p>
          <a:p>
            <a:r>
              <a:rPr lang="en-US" dirty="0"/>
              <a:t>Metadata – information needed to find, use, and cite your data</a:t>
            </a:r>
          </a:p>
          <a:p>
            <a:endParaRPr lang="en-US" sz="800" dirty="0"/>
          </a:p>
          <a:p>
            <a:r>
              <a:rPr lang="en-US" dirty="0"/>
              <a:t>Analytical methods</a:t>
            </a:r>
          </a:p>
          <a:p>
            <a:pPr lvl="1"/>
            <a:r>
              <a:rPr lang="en-US" dirty="0"/>
              <a:t>Store and annotate code used to process and analyze data</a:t>
            </a:r>
          </a:p>
          <a:p>
            <a:pPr lvl="1"/>
            <a:endParaRPr lang="en-US" sz="900" dirty="0"/>
          </a:p>
          <a:p>
            <a:r>
              <a:rPr lang="en-US" dirty="0"/>
              <a:t>Use a log book to track your progress in field work, data collection, data entry,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96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E541D-2E9F-6E4E-BDFD-DBAC521E0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263526"/>
            <a:ext cx="7867650" cy="904874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393E-7281-254E-B13D-95C8FDEE7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168400"/>
            <a:ext cx="8696325" cy="529590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/>
              <a:t>Record project title, creator, dates, subject, funding, intellectual property rights</a:t>
            </a:r>
          </a:p>
          <a:p>
            <a:pPr fontAlgn="base"/>
            <a:endParaRPr lang="en-US" sz="1100" dirty="0"/>
          </a:p>
          <a:p>
            <a:pPr fontAlgn="base"/>
            <a:r>
              <a:rPr lang="en-US" dirty="0"/>
              <a:t>Include accompanying data, e.g. weather on days you sampled</a:t>
            </a:r>
          </a:p>
          <a:p>
            <a:pPr fontAlgn="base"/>
            <a:endParaRPr lang="en-US" sz="900" dirty="0"/>
          </a:p>
          <a:p>
            <a:pPr fontAlgn="base"/>
            <a:r>
              <a:rPr lang="en-US" dirty="0"/>
              <a:t>Record all file names and formats associated with the project, their location, software needed to access them</a:t>
            </a:r>
          </a:p>
          <a:p>
            <a:pPr lvl="1" fontAlgn="base"/>
            <a:r>
              <a:rPr lang="en-US" dirty="0"/>
              <a:t>Develop a consistent file naming scheme, e.g. “</a:t>
            </a:r>
            <a:r>
              <a:rPr lang="en-US" dirty="0" err="1"/>
              <a:t>project_x</a:t>
            </a:r>
            <a:r>
              <a:rPr lang="en-US" dirty="0"/>
              <a:t> baseline </a:t>
            </a:r>
            <a:r>
              <a:rPr lang="en-US" dirty="0" err="1"/>
              <a:t>area_A</a:t>
            </a:r>
            <a:r>
              <a:rPr lang="en-US" dirty="0"/>
              <a:t> </a:t>
            </a:r>
            <a:r>
              <a:rPr lang="en-US" dirty="0" err="1"/>
              <a:t>date_of_last_update</a:t>
            </a:r>
            <a:r>
              <a:rPr lang="en-US" dirty="0"/>
              <a:t>”</a:t>
            </a:r>
          </a:p>
          <a:p>
            <a:pPr lvl="1" fontAlgn="base"/>
            <a:r>
              <a:rPr lang="en-US" dirty="0"/>
              <a:t>Always associate date or version number with file name</a:t>
            </a:r>
          </a:p>
          <a:p>
            <a:pPr lvl="1" fontAlgn="base"/>
            <a:endParaRPr lang="en-US" sz="900" dirty="0"/>
          </a:p>
          <a:p>
            <a:pPr fontAlgn="base"/>
            <a:r>
              <a:rPr lang="en-US" dirty="0"/>
              <a:t>Document how the data were generated and processed</a:t>
            </a:r>
          </a:p>
          <a:p>
            <a:pPr lvl="1" fontAlgn="base"/>
            <a:r>
              <a:rPr lang="en-US" dirty="0"/>
              <a:t>Store and annotate code used to process</a:t>
            </a:r>
          </a:p>
          <a:p>
            <a:pPr lvl="1" fontAlgn="base"/>
            <a:endParaRPr lang="en-US" sz="900" dirty="0"/>
          </a:p>
          <a:p>
            <a:pPr fontAlgn="base"/>
            <a:r>
              <a:rPr lang="en-US" dirty="0"/>
              <a:t>Keep codebook that describes variables </a:t>
            </a:r>
          </a:p>
          <a:p>
            <a:pPr fontAlgn="base"/>
            <a:endParaRPr lang="en-US" sz="900" dirty="0"/>
          </a:p>
          <a:p>
            <a:pPr fontAlgn="base"/>
            <a:r>
              <a:rPr lang="en-US" dirty="0"/>
              <a:t>Document codes or abbreviations used in the variable and file naming structures</a:t>
            </a:r>
          </a:p>
          <a:p>
            <a:pPr fontAlgn="base"/>
            <a:endParaRPr lang="en-US" sz="900" dirty="0"/>
          </a:p>
          <a:p>
            <a:pPr fontAlgn="base"/>
            <a:r>
              <a:rPr lang="en-US" dirty="0"/>
              <a:t>Various metadata standards exist for file formats and disciplines: https://</a:t>
            </a:r>
            <a:r>
              <a:rPr lang="en-US" dirty="0" err="1"/>
              <a:t>www.dcc.ac.uk</a:t>
            </a:r>
            <a:r>
              <a:rPr lang="en-US" dirty="0"/>
              <a:t>/guidance/standards/metadata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0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CABA-5829-284B-B61F-CA728653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00" y="365127"/>
            <a:ext cx="7918450" cy="993774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Security, ethics,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8EC45-4BD0-AA4B-A7D6-2C04465FF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1638300"/>
            <a:ext cx="8496300" cy="4991100"/>
          </a:xfrm>
        </p:spPr>
        <p:txBody>
          <a:bodyPr>
            <a:normAutofit fontScale="92500"/>
          </a:bodyPr>
          <a:lstStyle/>
          <a:p>
            <a:r>
              <a:rPr lang="en-US" dirty="0"/>
              <a:t>Document any ethical and privacy regulations, including IRB protocol, for example if data are about human subjects</a:t>
            </a:r>
          </a:p>
          <a:p>
            <a:endParaRPr lang="en-US" sz="900" dirty="0"/>
          </a:p>
          <a:p>
            <a:r>
              <a:rPr lang="en-US" dirty="0"/>
              <a:t>Anonymity and confidentiality requirements affect how you store your data</a:t>
            </a:r>
          </a:p>
          <a:p>
            <a:pPr lvl="1"/>
            <a:r>
              <a:rPr lang="en-US" dirty="0"/>
              <a:t>Keep information that can be used to identify research subjects separately from main data (linked with a unique identifier)</a:t>
            </a:r>
          </a:p>
          <a:p>
            <a:pPr lvl="1"/>
            <a:r>
              <a:rPr lang="en-US" dirty="0"/>
              <a:t>Protect the files with passwords</a:t>
            </a:r>
          </a:p>
          <a:p>
            <a:pPr lvl="1"/>
            <a:r>
              <a:rPr lang="en-US" dirty="0"/>
              <a:t>Dropbox and the Cloud are not secure storage for confidential data</a:t>
            </a:r>
          </a:p>
          <a:p>
            <a:pPr lvl="1"/>
            <a:endParaRPr lang="en-US" sz="900" dirty="0"/>
          </a:p>
          <a:p>
            <a:r>
              <a:rPr lang="en-US" dirty="0"/>
              <a:t>See additional information about research with human subjects in course materials.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81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C5C29-D9D2-BB4F-8971-881E72234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Access, sharing, archiving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1E3D-0B81-2C41-B320-F41CB22AE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007350" cy="4498975"/>
          </a:xfrm>
        </p:spPr>
        <p:txBody>
          <a:bodyPr>
            <a:normAutofit/>
          </a:bodyPr>
          <a:lstStyle/>
          <a:p>
            <a:r>
              <a:rPr lang="en-US" dirty="0"/>
              <a:t>Consider storing your data where other researchers can use it, e.g. Mendeley data</a:t>
            </a:r>
          </a:p>
          <a:p>
            <a:endParaRPr lang="en-US" sz="800" dirty="0"/>
          </a:p>
          <a:p>
            <a:r>
              <a:rPr lang="en-US" dirty="0"/>
              <a:t>See additional course material on this subject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8827-77E3-6C41-B70F-13657D4B99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6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1680</TotalTime>
  <Words>744</Words>
  <Application>Microsoft Macintosh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Helvetica Light</vt:lpstr>
      <vt:lpstr>Office Theme</vt:lpstr>
      <vt:lpstr>PowerPoint Presentation</vt:lpstr>
      <vt:lpstr>Data curation</vt:lpstr>
      <vt:lpstr>PowerPoint Presentation</vt:lpstr>
      <vt:lpstr>Data management plan</vt:lpstr>
      <vt:lpstr>Storage</vt:lpstr>
      <vt:lpstr>Documentation and organization</vt:lpstr>
      <vt:lpstr>Metadata</vt:lpstr>
      <vt:lpstr>Security, ethics, privacy</vt:lpstr>
      <vt:lpstr>Access, sharing, archiving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Malgosia Madajewicz</cp:lastModifiedBy>
  <cp:revision>52</cp:revision>
  <dcterms:created xsi:type="dcterms:W3CDTF">2019-09-25T14:24:43Z</dcterms:created>
  <dcterms:modified xsi:type="dcterms:W3CDTF">2020-09-25T16:23:21Z</dcterms:modified>
</cp:coreProperties>
</file>