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8"/>
  </p:notesMasterIdLst>
  <p:sldIdLst>
    <p:sldId id="257" r:id="rId2"/>
    <p:sldId id="288" r:id="rId3"/>
    <p:sldId id="291" r:id="rId4"/>
    <p:sldId id="289" r:id="rId5"/>
    <p:sldId id="301" r:id="rId6"/>
    <p:sldId id="298" r:id="rId7"/>
    <p:sldId id="297" r:id="rId8"/>
    <p:sldId id="303" r:id="rId9"/>
    <p:sldId id="307" r:id="rId10"/>
    <p:sldId id="306" r:id="rId11"/>
    <p:sldId id="304" r:id="rId12"/>
    <p:sldId id="300" r:id="rId13"/>
    <p:sldId id="285" r:id="rId14"/>
    <p:sldId id="278" r:id="rId15"/>
    <p:sldId id="281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5" autoAdjust="0"/>
    <p:restoredTop sz="84444" autoAdjust="0"/>
  </p:normalViewPr>
  <p:slideViewPr>
    <p:cSldViewPr snapToGrid="0">
      <p:cViewPr varScale="1">
        <p:scale>
          <a:sx n="105" d="100"/>
          <a:sy n="105" d="100"/>
        </p:scale>
        <p:origin x="108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092-53E5-407C-9A8C-6933F80D0A72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F7986-DC73-424B-84B0-A0FCFB8A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5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well chosen and well labeled figure can reduce text length, and improve proposal clarity.  </a:t>
            </a:r>
          </a:p>
          <a:p>
            <a:r>
              <a:rPr lang="en-US" dirty="0"/>
              <a:t>If you don’t understand the process, you can’t draw it. Second, good drawings are very valuable.  Other scientists will understand your paper better if you can make a drawing of your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F7986-DC73-424B-84B0-A0FCFB8A5C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6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Proposals often contain figures from other articles.  These can be appropriate, but you should consider modifying them if the modifications will improve your 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F7986-DC73-424B-84B0-A0FCFB8A5C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6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Proposals often contain figures from other articles.  These can be appropriate, but you should consider modifying them if the modifications will improve your 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F7986-DC73-424B-84B0-A0FCFB8A5C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7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Proposals often contain figures from other articles.  These can be appropriate, but you should consider modifying them if the modifications will improve your 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F7986-DC73-424B-84B0-A0FCFB8A5C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3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Font: different for presentation vs. thesis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F7986-DC73-424B-84B0-A0FCFB8A5C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E3A4-3481-9C41-9DB8-D46E127A8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EDC10-A94A-2149-8079-0678A2B4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7AB2E-32A1-AD49-82A3-F5AF0927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FEF5-BD1B-4497-B7D4-1C736C392B2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45D72-A6D4-1F47-8053-73043448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01A44-6B28-3D4E-BB6E-547C8EB4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04DB-B13D-4699-B2AB-A62BC25F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B9C3-B1EA-6745-A5F3-A5AC8D6D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F6E08-5D56-B949-8871-331034123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0B98F-6AE1-EE40-B145-628425EF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FEF5-BD1B-4497-B7D4-1C736C392B2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64201-D781-5743-996A-50C111BD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4BFA-3AD4-AC4C-8D30-6624F6B7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04DB-B13D-4699-B2AB-A62BC25F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BA243-9481-B848-882D-D8E9FDEE8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18116-84B5-4044-A5FD-137181F83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51BFE-3BAC-9A48-9A21-9C902B9A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FEF5-BD1B-4497-B7D4-1C736C392B2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C9815-A08E-FE46-9D00-8510D83A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52EA2-923C-5249-8D29-DD70CB79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04DB-B13D-4699-B2AB-A62BC25F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4A1E-E57C-A34C-8F78-36BBAD7F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2671D-BFEE-484A-AE2B-BF5831073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85183-C3B2-2B48-ACAE-46D268F3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FEF5-BD1B-4497-B7D4-1C736C392B2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EE7C5-DB1C-0F46-9671-2FB32C4F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65721-B8F7-574C-B998-E66BCE81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04DB-B13D-4699-B2AB-A62BC25F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1EE6-77A1-6D48-A75A-1F766E299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4643E-5888-014C-AC63-DA5A0A46C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09B5E-D68B-8948-85E2-2E75646D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FEF5-BD1B-4497-B7D4-1C736C392B2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B44C8-64BB-454E-BFB2-463653C2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EF10D-FD45-2B49-B0FE-026AF2BA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04DB-B13D-4699-B2AB-A62BC25F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5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2B50-7B5E-4747-952F-C6CEA9E3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21B0E-740F-734B-B0F8-852C2E56B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6F8BC-FD09-BF4A-B440-37445407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0643D-4945-7C46-9F0E-5D3075D6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FEF5-BD1B-4497-B7D4-1C736C392B23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102A9-7079-3F41-8E82-5F73E537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5D2E3-B54B-8948-9C74-DB6E6DE3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04DB-B13D-4699-B2AB-A62BC25F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1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C24F-6855-AE44-B2A2-995CA125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A685B-E62D-3D47-9DB2-70037F55A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84624-43B4-F24F-BB50-2E82BF2C1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43750-6C10-5E40-B0C8-662D029BE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FF362-9F93-E245-9400-905F7950D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C5FC5-24CF-4446-A6F1-572549C7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FEF5-BD1B-4497-B7D4-1C736C392B23}" type="datetimeFigureOut">
              <a:rPr lang="en-US" smtClean="0"/>
              <a:t>3/2/23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D6256-A556-F84B-B4AE-CA00345B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29E4D-A986-4F44-8F70-2558008A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04DB-B13D-4699-B2AB-A62BC25F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0B30-8785-8E4B-8CB3-21813D82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BCBAC8-1175-FF42-8547-4A0354E4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FEF5-BD1B-4497-B7D4-1C736C392B23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AA483-2FED-3A44-A44B-235990D6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D5C3E-CA03-A742-9BCB-D14854B3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04DB-B13D-4699-B2AB-A62BC25F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663A2-D8AF-FC42-B06C-3429BD62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FEF5-BD1B-4497-B7D4-1C736C392B23}" type="datetimeFigureOut">
              <a:rPr lang="en-US" smtClean="0"/>
              <a:t>3/2/23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BD481-9B30-0A4B-9236-8464D293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B69C3-24AE-2348-8C36-D06A53AA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04DB-B13D-4699-B2AB-A62BC25F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F6E-3E18-6542-82C4-E39E2165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44FF9-58A1-7549-9F99-4D747A33D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18447-B4F4-EC45-B518-4BD620398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EC847-469D-F64A-BFAD-DA1165A5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FEF5-BD1B-4497-B7D4-1C736C392B23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379F-D2D4-C543-BD84-5F45AD7D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268B7-AE1E-C34D-A278-70FCE3D1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04DB-B13D-4699-B2AB-A62BC25F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CE79-DA75-F948-B146-300E7807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E0708-48CC-EB44-A1AA-4E59E3C7C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764F0-8BC3-364E-BB9D-75EDE0359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02876-0894-0540-8F9E-23286A1A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FEF5-BD1B-4497-B7D4-1C736C392B23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C3359-114B-264E-A499-286262EA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7E5B4-4989-DC4F-BA5B-71609235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04DB-B13D-4699-B2AB-A62BC25F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C0126-E2A4-9540-8D35-5B09BDD8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76189-24D0-4D4D-95C8-C3E581792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820AA-290B-F04F-997E-D13F42A8C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FEF5-BD1B-4497-B7D4-1C736C392B2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1147E-493A-9647-BC1F-236B1C28E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F2438-57CF-A24F-B1CA-8F5F0EF9F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404DB-B13D-4699-B2AB-A62BC25F6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0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dvances.sciencemag.org/content/6/9/eaay2935?intcmp=trendmd-ad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compbiol/article?id=10.1371/journal.pcbi.1003833" TargetMode="External"/><Relationship Id="rId2" Type="http://schemas.openxmlformats.org/officeDocument/2006/relationships/hyperlink" Target="http://abacus.bates.edu/~ganderso/biology/resources/writing/HTWtablefig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912" y="995082"/>
            <a:ext cx="6543304" cy="2318134"/>
          </a:xfrm>
        </p:spPr>
        <p:txBody>
          <a:bodyPr>
            <a:noAutofit/>
          </a:bodyPr>
          <a:lstStyle/>
          <a:p>
            <a:br>
              <a:rPr lang="en-US" sz="6000" b="1" dirty="0">
                <a:latin typeface="+mn-lt"/>
              </a:rPr>
            </a:br>
            <a:r>
              <a:rPr lang="en-US" sz="6000" b="1" dirty="0">
                <a:latin typeface="+mn-lt"/>
              </a:rPr>
              <a:t>Figures and Tables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6463" y="4319375"/>
            <a:ext cx="5274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Senior Thesis Seminar – First Semester Students</a:t>
            </a:r>
          </a:p>
        </p:txBody>
      </p:sp>
    </p:spTree>
    <p:extLst>
      <p:ext uri="{BB962C8B-B14F-4D97-AF65-F5344CB8AC3E}">
        <p14:creationId xmlns:p14="http://schemas.microsoft.com/office/powerpoint/2010/main" val="205471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A8573-565B-0346-9469-C021DF69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can graphics show?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74246-18F2-7D4B-903F-80CE5A4A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Communicate results</a:t>
            </a:r>
          </a:p>
          <a:p>
            <a:pPr lvl="1"/>
            <a:r>
              <a:rPr lang="en-US" dirty="0"/>
              <a:t>Preliminary results</a:t>
            </a:r>
          </a:p>
          <a:p>
            <a:pPr lvl="1"/>
            <a:r>
              <a:rPr lang="en-US" dirty="0"/>
              <a:t>Anticipate results – show potential relationships</a:t>
            </a:r>
          </a:p>
          <a:p>
            <a:pPr lvl="1"/>
            <a:r>
              <a:rPr lang="en-US" dirty="0"/>
              <a:t>Results from related project – explain potential differences</a:t>
            </a:r>
          </a:p>
          <a:p>
            <a:endParaRPr lang="en-US" dirty="0"/>
          </a:p>
          <a:p>
            <a:r>
              <a:rPr lang="en-US" dirty="0"/>
              <a:t>Summarize main results from related literature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78BF98-EAED-3F40-B7D5-38439554A88F}"/>
              </a:ext>
            </a:extLst>
          </p:cNvPr>
          <p:cNvSpPr/>
          <p:nvPr/>
        </p:nvSpPr>
        <p:spPr>
          <a:xfrm>
            <a:off x="628650" y="4492243"/>
            <a:ext cx="7789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/>
              <a:t>Proposals often contain figures from other articles.  These can be appropriate, but consider modifying them if the modifications will improve your point.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69E6-8C74-4D48-ACDC-8B189A53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“screen grab” a figure from a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1C4A6-3F55-CA4B-8A05-0D16D5A4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resolution figures are often accessible in the online version of the paper</a:t>
            </a:r>
          </a:p>
          <a:p>
            <a:pPr marL="342900" lvl="1" indent="0">
              <a:buNone/>
            </a:pPr>
            <a:r>
              <a:rPr lang="en-US" dirty="0">
                <a:hlinkClick r:id="rId2"/>
              </a:rPr>
              <a:t>https://advances.sciencemag.org/content/6/9/eaay2935?intcmp=trendmd-adv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You can open the relevant PDF page with a vector graphic software to modify your figure (e.g. Adobe Illustrator, Affinity Designer)</a:t>
            </a:r>
          </a:p>
          <a:p>
            <a:r>
              <a:rPr lang="en-US" dirty="0"/>
              <a:t>If you need to screenshot a figure, do it at maximum zoom </a:t>
            </a:r>
          </a:p>
          <a:p>
            <a:endParaRPr lang="en-US" dirty="0"/>
          </a:p>
          <a:p>
            <a:r>
              <a:rPr lang="en-US" dirty="0"/>
              <a:t>When saving your ppt you can compress figures to make your file size smaller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1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3E1A-3F73-6349-9DA9-3247A1EF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and how to place figures and tables?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E9A31-0C04-9D4C-9441-EF23B0E0B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1800" dirty="0"/>
              <a:t>Incorporate figures and tables in the text following the first citation.</a:t>
            </a:r>
          </a:p>
          <a:p>
            <a:pPr marL="342900" lvl="1" indent="0" fontAlgn="base">
              <a:buNone/>
            </a:pPr>
            <a:r>
              <a:rPr lang="en-US" i="1" dirty="0"/>
              <a:t>The number of species from 1990 to 2000 has increased (Fig. 1).</a:t>
            </a:r>
            <a:endParaRPr lang="en-US" dirty="0"/>
          </a:p>
          <a:p>
            <a:pPr fontAlgn="base"/>
            <a:r>
              <a:rPr lang="en-US" sz="1800" dirty="0"/>
              <a:t>Mention and explain the figure or table in the text before it appears. </a:t>
            </a:r>
          </a:p>
          <a:p>
            <a:pPr fontAlgn="base"/>
            <a:r>
              <a:rPr lang="en-US" sz="1800" dirty="0"/>
              <a:t>Number figures in the order in which they are cited in the text.</a:t>
            </a:r>
          </a:p>
          <a:p>
            <a:pPr fontAlgn="base"/>
            <a:r>
              <a:rPr lang="en-US" sz="1800" dirty="0"/>
              <a:t>Same with tables.</a:t>
            </a:r>
          </a:p>
          <a:p>
            <a:r>
              <a:rPr lang="en-US" sz="1800" dirty="0"/>
              <a:t>Each table and figure needs a caption</a:t>
            </a:r>
          </a:p>
          <a:p>
            <a:pPr lvl="1"/>
            <a:r>
              <a:rPr lang="en-US" dirty="0"/>
              <a:t>At the top for tables, at the bottom for figures</a:t>
            </a:r>
          </a:p>
          <a:p>
            <a:pPr lvl="1"/>
            <a:r>
              <a:rPr lang="en-US" dirty="0"/>
              <a:t>Can highlight the key findings but should not include full description</a:t>
            </a:r>
          </a:p>
          <a:p>
            <a:pPr lvl="1"/>
            <a:r>
              <a:rPr lang="en-US" dirty="0"/>
              <a:t>Explain lines, points, etc.</a:t>
            </a:r>
          </a:p>
          <a:p>
            <a:pPr lvl="1"/>
            <a:r>
              <a:rPr lang="en-US" dirty="0"/>
              <a:t>Include references, data sources</a:t>
            </a:r>
          </a:p>
          <a:p>
            <a:pPr marL="342900" lvl="1" indent="0">
              <a:buNone/>
            </a:pPr>
            <a:r>
              <a:rPr lang="en-US" i="1" dirty="0"/>
              <a:t>Figure 1: Comparison between the location of earthquakes obtained using a traditional approach versus the new relocation approach used here. Black line denotes the plate boundary. </a:t>
            </a:r>
            <a:endParaRPr lang="en-US" dirty="0"/>
          </a:p>
          <a:p>
            <a:pPr fontAlgn="base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41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FD86-4DD0-5542-ADF4-9BEFAF0D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8187"/>
            <a:ext cx="7886700" cy="1325563"/>
          </a:xfrm>
        </p:spPr>
        <p:txBody>
          <a:bodyPr/>
          <a:lstStyle/>
          <a:p>
            <a:r>
              <a:rPr lang="en-US" b="1" dirty="0"/>
              <a:t>How create graphics? Guiding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D4DB8-FE14-EF46-A698-9664F2EF7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2906"/>
            <a:ext cx="7886700" cy="4912659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/>
              <a:t>Does it convey key relationship in data or key element of study?</a:t>
            </a:r>
          </a:p>
          <a:p>
            <a:pPr fontAlgn="base"/>
            <a:r>
              <a:rPr lang="en-US" sz="2000" dirty="0"/>
              <a:t>Is it self-explanatory and guide reader to “take-home message”?</a:t>
            </a:r>
          </a:p>
          <a:p>
            <a:pPr fontAlgn="base"/>
            <a:r>
              <a:rPr lang="en-US" sz="2000" dirty="0"/>
              <a:t>Is it clear and simple?</a:t>
            </a:r>
          </a:p>
          <a:p>
            <a:pPr lvl="1" fontAlgn="base"/>
            <a:r>
              <a:rPr lang="en-US" dirty="0"/>
              <a:t>No extraneous legends or lines.</a:t>
            </a:r>
          </a:p>
          <a:p>
            <a:pPr lvl="1" fontAlgn="base"/>
            <a:r>
              <a:rPr lang="en-US" dirty="0"/>
              <a:t>No bells and whistles like 3D unless this serves an important purpose.</a:t>
            </a:r>
          </a:p>
          <a:p>
            <a:pPr lvl="1" fontAlgn="base"/>
            <a:r>
              <a:rPr lang="en-US" dirty="0"/>
              <a:t>High resolution.</a:t>
            </a:r>
          </a:p>
          <a:p>
            <a:pPr fontAlgn="base"/>
            <a:r>
              <a:rPr lang="en-US" sz="2000" dirty="0"/>
              <a:t>Are axes labeled and units indicated? </a:t>
            </a:r>
          </a:p>
          <a:p>
            <a:pPr fontAlgn="base"/>
            <a:r>
              <a:rPr lang="en-US" sz="2000" dirty="0"/>
              <a:t>Is all critical information there?</a:t>
            </a:r>
          </a:p>
          <a:p>
            <a:pPr lvl="1" fontAlgn="base"/>
            <a:r>
              <a:rPr lang="en-US" dirty="0"/>
              <a:t>Show uncertainty with error bars</a:t>
            </a:r>
          </a:p>
          <a:p>
            <a:pPr lvl="1" fontAlgn="base"/>
            <a:r>
              <a:rPr lang="en-US" dirty="0"/>
              <a:t>Indicate goodness of fit</a:t>
            </a:r>
          </a:p>
          <a:p>
            <a:pPr fontAlgn="base"/>
            <a:r>
              <a:rPr lang="en-US" sz="2000" dirty="0"/>
              <a:t>Does figure distort data in any way?</a:t>
            </a:r>
          </a:p>
          <a:p>
            <a:pPr fontAlgn="base"/>
            <a:r>
              <a:rPr lang="en-US" sz="2000" dirty="0"/>
              <a:t>Does it use space well?</a:t>
            </a:r>
          </a:p>
          <a:p>
            <a:pPr fontAlgn="base"/>
            <a:r>
              <a:rPr lang="en-US" sz="2000" dirty="0"/>
              <a:t>Do the colors work?</a:t>
            </a:r>
          </a:p>
          <a:p>
            <a:pPr fontAlgn="base"/>
            <a:r>
              <a:rPr lang="en-US" sz="2000" dirty="0"/>
              <a:t>Is the font big enough?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2C2BE1-F6B5-344E-BBEA-D73465DCC255}"/>
              </a:ext>
            </a:extLst>
          </p:cNvPr>
          <p:cNvSpPr/>
          <p:nvPr/>
        </p:nvSpPr>
        <p:spPr>
          <a:xfrm>
            <a:off x="628650" y="6275293"/>
            <a:ext cx="4820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80"/>
              </a:spcBef>
            </a:pPr>
            <a:r>
              <a:rPr lang="en-US" sz="2400" dirty="0"/>
              <a:t>Figures need revisions – just like text.</a:t>
            </a:r>
          </a:p>
        </p:txBody>
      </p:sp>
    </p:spTree>
    <p:extLst>
      <p:ext uri="{BB962C8B-B14F-4D97-AF65-F5344CB8AC3E}">
        <p14:creationId xmlns:p14="http://schemas.microsoft.com/office/powerpoint/2010/main" val="37105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823E74-6B6F-854A-BD46-F9014E3D73B2}"/>
              </a:ext>
            </a:extLst>
          </p:cNvPr>
          <p:cNvSpPr txBox="1"/>
          <p:nvPr/>
        </p:nvSpPr>
        <p:spPr>
          <a:xfrm>
            <a:off x="512618" y="1125868"/>
            <a:ext cx="8257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 pitchFamily="2" charset="0"/>
              </a:rPr>
              <a:t>Use high contrasts that are still useful if printed in black and white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" panose="02000503020000020003" pitchFamily="2" charset="0"/>
              </a:rPr>
              <a:t>How do the colors look to someone who is color blind?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endParaRPr lang="en-US" sz="2000" dirty="0">
              <a:latin typeface="Avenir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785E0-C367-3D4F-B999-CD905B65D212}"/>
              </a:ext>
            </a:extLst>
          </p:cNvPr>
          <p:cNvSpPr txBox="1"/>
          <p:nvPr/>
        </p:nvSpPr>
        <p:spPr>
          <a:xfrm>
            <a:off x="1875748" y="2798862"/>
            <a:ext cx="9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" panose="02000503020000020003" pitchFamily="2" charset="0"/>
              </a:rPr>
              <a:t>Normal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1BDF3-BE51-C34F-A827-2F10D0E4F642}"/>
              </a:ext>
            </a:extLst>
          </p:cNvPr>
          <p:cNvSpPr txBox="1"/>
          <p:nvPr/>
        </p:nvSpPr>
        <p:spPr>
          <a:xfrm>
            <a:off x="6243401" y="2788768"/>
            <a:ext cx="135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" panose="02000503020000020003" pitchFamily="2" charset="0"/>
              </a:rPr>
              <a:t>Color Blind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1D3A01-6BB4-864E-A900-29EB7CC49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75" y="3058104"/>
            <a:ext cx="4271988" cy="3203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0BE29-7F20-6542-B82A-A1B15ECB6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3068391"/>
            <a:ext cx="4267448" cy="3193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2ED270-9E54-9647-8BD4-A23DDCD3E205}"/>
              </a:ext>
            </a:extLst>
          </p:cNvPr>
          <p:cNvSpPr txBox="1"/>
          <p:nvPr/>
        </p:nvSpPr>
        <p:spPr>
          <a:xfrm>
            <a:off x="3386343" y="348453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" panose="02000503020000020003" pitchFamily="2" charset="0"/>
              </a:rPr>
              <a:t>Choice of color</a:t>
            </a:r>
          </a:p>
        </p:txBody>
      </p:sp>
    </p:spTree>
    <p:extLst>
      <p:ext uri="{BB962C8B-B14F-4D97-AF65-F5344CB8AC3E}">
        <p14:creationId xmlns:p14="http://schemas.microsoft.com/office/powerpoint/2010/main" val="3449679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F8697-A314-3D42-A5D5-6D1A1C84E9C4}"/>
              </a:ext>
            </a:extLst>
          </p:cNvPr>
          <p:cNvSpPr txBox="1"/>
          <p:nvPr/>
        </p:nvSpPr>
        <p:spPr>
          <a:xfrm>
            <a:off x="744351" y="1722288"/>
            <a:ext cx="78413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" panose="02000503020000020003" pitchFamily="2" charset="0"/>
              </a:rPr>
              <a:t>Excel (don’t use the default!)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" panose="02000503020000020003" pitchFamily="2" charset="0"/>
              </a:rPr>
              <a:t>Computational environments: </a:t>
            </a:r>
            <a:r>
              <a:rPr lang="en-US" sz="2400" dirty="0" err="1">
                <a:latin typeface="Avenir" panose="02000503020000020003" pitchFamily="2" charset="0"/>
              </a:rPr>
              <a:t>Matlab</a:t>
            </a:r>
            <a:r>
              <a:rPr lang="en-US" sz="2400" dirty="0">
                <a:latin typeface="Avenir" panose="02000503020000020003" pitchFamily="2" charset="0"/>
              </a:rPr>
              <a:t>, python (Matplotlib), R, …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" panose="02000503020000020003" pitchFamily="2" charset="0"/>
              </a:rPr>
              <a:t>Cartoons, diagrams: Affinity Designer, Adobe Illustrator, PowerPoint, …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" panose="02000503020000020003" pitchFamily="2" charset="0"/>
              </a:rPr>
              <a:t>Maps: GMT, </a:t>
            </a:r>
            <a:r>
              <a:rPr lang="en-US" sz="2400" dirty="0" err="1">
                <a:latin typeface="Avenir" panose="02000503020000020003" pitchFamily="2" charset="0"/>
              </a:rPr>
              <a:t>GeoMapApp</a:t>
            </a:r>
            <a:r>
              <a:rPr lang="en-US" sz="2400" dirty="0">
                <a:latin typeface="Avenir" panose="02000503020000020003" pitchFamily="2" charset="0"/>
              </a:rPr>
              <a:t>, ArcGIS, QGIS…</a:t>
            </a:r>
            <a:r>
              <a:rPr lang="en-US" sz="2400" dirty="0"/>
              <a:t> 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Avenir" panose="02000503020000020003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Avenir" panose="02000503020000020003" pitchFamily="2" charset="0"/>
              </a:rPr>
              <a:t>You can use drafting programs (Affinity Designer, Adobe Illustrator, …) to modify your figures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FBD7D-0895-8E43-A0A0-40128906C45E}"/>
              </a:ext>
            </a:extLst>
          </p:cNvPr>
          <p:cNvSpPr txBox="1"/>
          <p:nvPr/>
        </p:nvSpPr>
        <p:spPr>
          <a:xfrm>
            <a:off x="2372524" y="543846"/>
            <a:ext cx="4585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" panose="02000503020000020003" pitchFamily="2" charset="0"/>
              </a:rPr>
              <a:t>Tools to make good figures</a:t>
            </a:r>
          </a:p>
        </p:txBody>
      </p:sp>
    </p:spTree>
    <p:extLst>
      <p:ext uri="{BB962C8B-B14F-4D97-AF65-F5344CB8AC3E}">
        <p14:creationId xmlns:p14="http://schemas.microsoft.com/office/powerpoint/2010/main" val="229175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4060-2009-1045-BA3E-91B3E3FC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97E65-83BD-3D47-95F1-3B606F31A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Senior Seminar website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to …</a:t>
            </a:r>
          </a:p>
          <a:p>
            <a:pPr marL="0" indent="0">
              <a:buNone/>
            </a:pPr>
            <a:r>
              <a:rPr lang="en-US" dirty="0"/>
              <a:t>	 Create Good Graphs and Captions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>
                <a:hlinkClick r:id="rId2"/>
              </a:rPr>
              <a:t>Almost</a:t>
            </a:r>
            <a:r>
              <a:rPr lang="en-US" b="1" dirty="0">
                <a:hlinkClick r:id="rId2"/>
              </a:rPr>
              <a:t> Everything You Wanted to Know About Making Tables and Figures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hlinkClick r:id="rId3"/>
              </a:rPr>
              <a:t>Ten Simple Rules for Better Figures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904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9A9C-3EDE-7743-8B5A-7853B1EE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you will use graphics?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D9FAA-CFCE-5241-99E9-D54CD5398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  <a:p>
            <a:r>
              <a:rPr lang="en-US" dirty="0"/>
              <a:t>Proposal</a:t>
            </a:r>
          </a:p>
          <a:p>
            <a:r>
              <a:rPr lang="en-US" dirty="0"/>
              <a:t>Poster</a:t>
            </a:r>
          </a:p>
          <a:p>
            <a:r>
              <a:rPr lang="en-US" dirty="0"/>
              <a:t>Thesis</a:t>
            </a:r>
          </a:p>
        </p:txBody>
      </p:sp>
    </p:spTree>
    <p:extLst>
      <p:ext uri="{BB962C8B-B14F-4D97-AF65-F5344CB8AC3E}">
        <p14:creationId xmlns:p14="http://schemas.microsoft.com/office/powerpoint/2010/main" val="140930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97A9-2FB3-DB4D-B32F-0EB8F7D8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do you need graphics?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02D6-38BB-5F43-B8C2-0DC1F69C4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Clarify thinking</a:t>
            </a:r>
          </a:p>
          <a:p>
            <a:pPr lvl="1"/>
            <a:r>
              <a:rPr lang="en-US" sz="2000" dirty="0"/>
              <a:t>It is useful to create diagrams and figures early in the process of developing your ideas.</a:t>
            </a:r>
          </a:p>
          <a:p>
            <a:pPr lvl="1"/>
            <a:r>
              <a:rPr lang="en-US" sz="2000" dirty="0"/>
              <a:t>Having a figure outline can be the first step towards writing your thesis</a:t>
            </a:r>
          </a:p>
          <a:p>
            <a:pPr marL="342900" lvl="1" indent="0">
              <a:buNone/>
            </a:pPr>
            <a:endParaRPr lang="en-US" sz="2000" dirty="0"/>
          </a:p>
          <a:p>
            <a:r>
              <a:rPr lang="en-US" sz="2400" dirty="0"/>
              <a:t>Communicate your study effectively</a:t>
            </a:r>
          </a:p>
          <a:p>
            <a:pPr lvl="1"/>
            <a:r>
              <a:rPr lang="en-US" sz="2000" dirty="0"/>
              <a:t>A picture is worth a thousand words (will reduce your text and make it easier for others to follow).</a:t>
            </a:r>
          </a:p>
        </p:txBody>
      </p:sp>
    </p:spTree>
    <p:extLst>
      <p:ext uri="{BB962C8B-B14F-4D97-AF65-F5344CB8AC3E}">
        <p14:creationId xmlns:p14="http://schemas.microsoft.com/office/powerpoint/2010/main" val="100783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A8573-565B-0346-9469-C021DF69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can graphics show?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74246-18F2-7D4B-903F-80CE5A4A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 structure of your study/experiment</a:t>
            </a:r>
          </a:p>
          <a:p>
            <a:pPr lvl="1"/>
            <a:r>
              <a:rPr lang="en-US" dirty="0"/>
              <a:t>Logic flow of whole or parts of your argument</a:t>
            </a:r>
          </a:p>
          <a:p>
            <a:pPr lvl="1"/>
            <a:r>
              <a:rPr lang="en-US" dirty="0"/>
              <a:t>Illustrate key concepts</a:t>
            </a:r>
          </a:p>
          <a:p>
            <a:pPr marL="342900" lvl="1" indent="0">
              <a:buNone/>
            </a:pPr>
            <a:endParaRPr lang="en-US" dirty="0"/>
          </a:p>
          <a:p>
            <a:pPr fontAlgn="base"/>
            <a:r>
              <a:rPr lang="en-US" dirty="0"/>
              <a:t>Explain particular methods</a:t>
            </a:r>
          </a:p>
          <a:p>
            <a:pPr lvl="1"/>
            <a:r>
              <a:rPr lang="en-US" dirty="0"/>
              <a:t>Scientific equipment that you are using and an explanation of how it works</a:t>
            </a:r>
          </a:p>
          <a:p>
            <a:pPr lvl="1"/>
            <a:r>
              <a:rPr lang="en-US" dirty="0"/>
              <a:t>Flow chart showing the steps in a process and the possible causes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14991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9ED7-CB09-D343-B98C-5ED6302A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50332" cy="724704"/>
          </a:xfrm>
        </p:spPr>
        <p:txBody>
          <a:bodyPr/>
          <a:lstStyle/>
          <a:p>
            <a:pPr algn="ctr"/>
            <a:r>
              <a:rPr lang="en-US" dirty="0"/>
              <a:t>Diagrams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F05EE4-8A0A-D74A-B30E-A4B276CCE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6201" y="-1286372"/>
            <a:ext cx="4411067" cy="91634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3E253-3698-2949-BD9C-7B9E1CB08313}"/>
              </a:ext>
            </a:extLst>
          </p:cNvPr>
          <p:cNvSpPr txBox="1"/>
          <p:nvPr/>
        </p:nvSpPr>
        <p:spPr>
          <a:xfrm>
            <a:off x="1163783" y="5500898"/>
            <a:ext cx="493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3: Experimental design and 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D4ED3-AC2E-6B4D-B44B-F7C292CD503F}"/>
              </a:ext>
            </a:extLst>
          </p:cNvPr>
          <p:cNvSpPr txBox="1"/>
          <p:nvPr/>
        </p:nvSpPr>
        <p:spPr>
          <a:xfrm>
            <a:off x="471055" y="6054436"/>
            <a:ext cx="588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Illustrate the structure of the study</a:t>
            </a:r>
          </a:p>
        </p:txBody>
      </p:sp>
    </p:spTree>
    <p:extLst>
      <p:ext uri="{BB962C8B-B14F-4D97-AF65-F5344CB8AC3E}">
        <p14:creationId xmlns:p14="http://schemas.microsoft.com/office/powerpoint/2010/main" val="4465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C6DEFB3-3136-3A49-B40D-63070C095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1394431"/>
            <a:ext cx="8189217" cy="4119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286C8C-CBEB-C643-884C-48946F9D56C1}"/>
              </a:ext>
            </a:extLst>
          </p:cNvPr>
          <p:cNvSpPr txBox="1"/>
          <p:nvPr/>
        </p:nvSpPr>
        <p:spPr>
          <a:xfrm>
            <a:off x="609600" y="543846"/>
            <a:ext cx="78416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+mj-lt"/>
              </a:rPr>
              <a:t>Diagrams</a:t>
            </a:r>
            <a:r>
              <a:rPr lang="en-US" sz="2800" dirty="0">
                <a:latin typeface="Avenir" panose="02000503020000020003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B25EE-0944-4B41-A564-36DA98E3A6CF}"/>
              </a:ext>
            </a:extLst>
          </p:cNvPr>
          <p:cNvSpPr txBox="1"/>
          <p:nvPr/>
        </p:nvSpPr>
        <p:spPr>
          <a:xfrm>
            <a:off x="609600" y="5852489"/>
            <a:ext cx="697161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Illustrate methods</a:t>
            </a:r>
          </a:p>
        </p:txBody>
      </p:sp>
    </p:spTree>
    <p:extLst>
      <p:ext uri="{BB962C8B-B14F-4D97-AF65-F5344CB8AC3E}">
        <p14:creationId xmlns:p14="http://schemas.microsoft.com/office/powerpoint/2010/main" val="324902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EF3E035-CAC8-4C4A-9C66-1242CF51D87B}"/>
              </a:ext>
            </a:extLst>
          </p:cNvPr>
          <p:cNvSpPr txBox="1"/>
          <p:nvPr/>
        </p:nvSpPr>
        <p:spPr>
          <a:xfrm>
            <a:off x="636981" y="5342836"/>
            <a:ext cx="70651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Illustrate concepts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408590-AA63-ED49-B2D8-54F1541A7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6" y="1717082"/>
            <a:ext cx="8083873" cy="3464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9E6BDB-EB1D-B940-9571-492D2764FE23}"/>
              </a:ext>
            </a:extLst>
          </p:cNvPr>
          <p:cNvSpPr txBox="1"/>
          <p:nvPr/>
        </p:nvSpPr>
        <p:spPr>
          <a:xfrm>
            <a:off x="762000" y="583794"/>
            <a:ext cx="762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+mj-lt"/>
              </a:rPr>
              <a:t>Diagrams </a:t>
            </a:r>
          </a:p>
        </p:txBody>
      </p:sp>
    </p:spTree>
    <p:extLst>
      <p:ext uri="{BB962C8B-B14F-4D97-AF65-F5344CB8AC3E}">
        <p14:creationId xmlns:p14="http://schemas.microsoft.com/office/powerpoint/2010/main" val="290284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A8573-565B-0346-9469-C021DF69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can graphics show?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74246-18F2-7D4B-903F-80CE5A4A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Communicate results</a:t>
            </a:r>
          </a:p>
          <a:p>
            <a:pPr lvl="1"/>
            <a:r>
              <a:rPr lang="en-US" dirty="0"/>
              <a:t>Preliminary results</a:t>
            </a:r>
          </a:p>
          <a:p>
            <a:pPr lvl="1"/>
            <a:r>
              <a:rPr lang="en-US" dirty="0"/>
              <a:t>Anticipate results – show potential relationships</a:t>
            </a:r>
          </a:p>
          <a:p>
            <a:pPr lvl="1"/>
            <a:r>
              <a:rPr lang="en-US" dirty="0"/>
              <a:t>Results from related project – explain potential differences</a:t>
            </a:r>
          </a:p>
        </p:txBody>
      </p:sp>
    </p:spTree>
    <p:extLst>
      <p:ext uri="{BB962C8B-B14F-4D97-AF65-F5344CB8AC3E}">
        <p14:creationId xmlns:p14="http://schemas.microsoft.com/office/powerpoint/2010/main" val="20111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BADE-3ABD-A44F-925F-ED99421E5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783AB-40F7-F34B-8780-13DD05F24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8D77E-0C60-E542-BD43-3A23EE6B7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9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</TotalTime>
  <Words>856</Words>
  <Application>Microsoft Macintosh PowerPoint</Application>
  <PresentationFormat>On-screen Show (4:3)</PresentationFormat>
  <Paragraphs>111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</vt:lpstr>
      <vt:lpstr>Calibri</vt:lpstr>
      <vt:lpstr>Calibri Light</vt:lpstr>
      <vt:lpstr>Office Theme</vt:lpstr>
      <vt:lpstr> Figures and Tables</vt:lpstr>
      <vt:lpstr>Where you will use graphics? </vt:lpstr>
      <vt:lpstr>Why do you need graphics?</vt:lpstr>
      <vt:lpstr>What can graphics show?</vt:lpstr>
      <vt:lpstr>Diagrams</vt:lpstr>
      <vt:lpstr>PowerPoint Presentation</vt:lpstr>
      <vt:lpstr>PowerPoint Presentation</vt:lpstr>
      <vt:lpstr>What can graphics show?</vt:lpstr>
      <vt:lpstr>PowerPoint Presentation</vt:lpstr>
      <vt:lpstr>What can graphics show?</vt:lpstr>
      <vt:lpstr>How to “screen grab” a figure from a paper</vt:lpstr>
      <vt:lpstr>Where and how to place figures and tables?</vt:lpstr>
      <vt:lpstr>How create graphics? Guiding questions</vt:lpstr>
      <vt:lpstr>PowerPoint Presentation</vt:lpstr>
      <vt:lpstr>PowerPoint Presentation</vt:lpstr>
      <vt:lpstr>Additional resources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Proposal:  Preliminary Results and Discussion</dc:title>
  <dc:creator>FON-CU</dc:creator>
  <cp:lastModifiedBy>Matt Palmer</cp:lastModifiedBy>
  <cp:revision>75</cp:revision>
  <dcterms:created xsi:type="dcterms:W3CDTF">2016-02-25T15:14:25Z</dcterms:created>
  <dcterms:modified xsi:type="dcterms:W3CDTF">2023-03-02T12:00:25Z</dcterms:modified>
</cp:coreProperties>
</file>