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20"/>
  </p:notesMasterIdLst>
  <p:sldIdLst>
    <p:sldId id="271" r:id="rId2"/>
    <p:sldId id="277" r:id="rId3"/>
    <p:sldId id="272" r:id="rId4"/>
    <p:sldId id="283" r:id="rId5"/>
    <p:sldId id="273" r:id="rId6"/>
    <p:sldId id="268" r:id="rId7"/>
    <p:sldId id="278" r:id="rId8"/>
    <p:sldId id="270" r:id="rId9"/>
    <p:sldId id="279" r:id="rId10"/>
    <p:sldId id="280" r:id="rId11"/>
    <p:sldId id="281" r:id="rId12"/>
    <p:sldId id="282" r:id="rId13"/>
    <p:sldId id="257" r:id="rId14"/>
    <p:sldId id="274" r:id="rId15"/>
    <p:sldId id="259" r:id="rId16"/>
    <p:sldId id="284" r:id="rId17"/>
    <p:sldId id="275" r:id="rId18"/>
    <p:sldId id="26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44"/>
    <p:restoredTop sz="87606"/>
  </p:normalViewPr>
  <p:slideViewPr>
    <p:cSldViewPr>
      <p:cViewPr>
        <p:scale>
          <a:sx n="115" d="100"/>
          <a:sy n="115" d="100"/>
        </p:scale>
        <p:origin x="288" y="-28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BD87F-28ED-45D0-94D5-2372E17C9017}" type="datetimeFigureOut">
              <a:rPr lang="en-US" smtClean="0"/>
              <a:t>2/12/25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31FB1-120F-4C30-A5E8-ACBFEBA588EB}" type="slidenum">
              <a:rPr lang="en-US" smtClean="0"/>
              <a:t>‹#›</a:t>
            </a:fld>
            <a:endParaRPr lang="en-US"/>
          </a:p>
        </p:txBody>
      </p:sp>
    </p:spTree>
    <p:extLst>
      <p:ext uri="{BB962C8B-B14F-4D97-AF65-F5344CB8AC3E}">
        <p14:creationId xmlns:p14="http://schemas.microsoft.com/office/powerpoint/2010/main" val="2456106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31FB1-120F-4C30-A5E8-ACBFEBA588EB}" type="slidenum">
              <a:rPr lang="en-US" smtClean="0"/>
              <a:t>2</a:t>
            </a:fld>
            <a:endParaRPr lang="en-US"/>
          </a:p>
        </p:txBody>
      </p:sp>
    </p:spTree>
    <p:extLst>
      <p:ext uri="{BB962C8B-B14F-4D97-AF65-F5344CB8AC3E}">
        <p14:creationId xmlns:p14="http://schemas.microsoft.com/office/powerpoint/2010/main" val="362254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31FB1-120F-4C30-A5E8-ACBFEBA588EB}" type="slidenum">
              <a:rPr lang="en-US" smtClean="0"/>
              <a:t>5</a:t>
            </a:fld>
            <a:endParaRPr lang="en-US"/>
          </a:p>
        </p:txBody>
      </p:sp>
    </p:spTree>
    <p:extLst>
      <p:ext uri="{BB962C8B-B14F-4D97-AF65-F5344CB8AC3E}">
        <p14:creationId xmlns:p14="http://schemas.microsoft.com/office/powerpoint/2010/main" val="305467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E15D15-6656-490B-834A-07C48276F792}" type="slidenum">
              <a:rPr lang="en-US" smtClean="0"/>
              <a:pPr/>
              <a:t>14</a:t>
            </a:fld>
            <a:endParaRPr lang="en-US"/>
          </a:p>
        </p:txBody>
      </p:sp>
    </p:spTree>
    <p:extLst>
      <p:ext uri="{BB962C8B-B14F-4D97-AF65-F5344CB8AC3E}">
        <p14:creationId xmlns:p14="http://schemas.microsoft.com/office/powerpoint/2010/main" val="2084617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and space/classroom set up and number of students allows)… write climate change on the board and encourage students to not talk for 5 minutes and take turns adding components or concepts and relationships to this system on the board. Reiterate this is not meant to assess understanding of climate change in anyway, but rather a warmup activity to prepare for your own mapping. After 5 minutes, describe of solicit how the resulting map could be refined (categories, reorganization, colors, thickness of lines showing relative relationship, standardization, examples added, gaps identified, etc.).</a:t>
            </a:r>
          </a:p>
        </p:txBody>
      </p:sp>
      <p:sp>
        <p:nvSpPr>
          <p:cNvPr id="4" name="Slide Number Placeholder 3"/>
          <p:cNvSpPr>
            <a:spLocks noGrp="1"/>
          </p:cNvSpPr>
          <p:nvPr>
            <p:ph type="sldNum" sz="quarter" idx="5"/>
          </p:nvPr>
        </p:nvSpPr>
        <p:spPr/>
        <p:txBody>
          <a:bodyPr/>
          <a:lstStyle/>
          <a:p>
            <a:fld id="{EEB31FB1-120F-4C30-A5E8-ACBFEBA588EB}" type="slidenum">
              <a:rPr lang="en-US" smtClean="0"/>
              <a:t>16</a:t>
            </a:fld>
            <a:endParaRPr lang="en-US"/>
          </a:p>
        </p:txBody>
      </p:sp>
    </p:spTree>
    <p:extLst>
      <p:ext uri="{BB962C8B-B14F-4D97-AF65-F5344CB8AC3E}">
        <p14:creationId xmlns:p14="http://schemas.microsoft.com/office/powerpoint/2010/main" val="117824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EB775-99D3-4F9A-8EB6-AF7626802FD1}" type="slidenum">
              <a:rPr lang="en-US" smtClean="0"/>
              <a:pPr/>
              <a:t>18</a:t>
            </a:fld>
            <a:endParaRPr lang="en-US"/>
          </a:p>
        </p:txBody>
      </p:sp>
    </p:spTree>
    <p:extLst>
      <p:ext uri="{BB962C8B-B14F-4D97-AF65-F5344CB8AC3E}">
        <p14:creationId xmlns:p14="http://schemas.microsoft.com/office/powerpoint/2010/main" val="63726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AB0F0C-C1D5-4ED4-A6BB-BF0950BFE83E}" type="datetimeFigureOut">
              <a:rPr lang="en-US" smtClean="0"/>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1DD4-9CDD-49DC-B3D7-43C76D20A846}" type="slidenum">
              <a:rPr lang="en-US" smtClean="0"/>
              <a:t>‹#›</a:t>
            </a:fld>
            <a:endParaRPr lang="en-US"/>
          </a:p>
        </p:txBody>
      </p:sp>
    </p:spTree>
    <p:extLst>
      <p:ext uri="{BB962C8B-B14F-4D97-AF65-F5344CB8AC3E}">
        <p14:creationId xmlns:p14="http://schemas.microsoft.com/office/powerpoint/2010/main" val="388115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AB0F0C-C1D5-4ED4-A6BB-BF0950BFE83E}" type="datetimeFigureOut">
              <a:rPr lang="en-US" smtClean="0"/>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1DD4-9CDD-49DC-B3D7-43C76D20A846}" type="slidenum">
              <a:rPr lang="en-US" smtClean="0"/>
              <a:t>‹#›</a:t>
            </a:fld>
            <a:endParaRPr lang="en-US"/>
          </a:p>
        </p:txBody>
      </p:sp>
    </p:spTree>
    <p:extLst>
      <p:ext uri="{BB962C8B-B14F-4D97-AF65-F5344CB8AC3E}">
        <p14:creationId xmlns:p14="http://schemas.microsoft.com/office/powerpoint/2010/main" val="4226494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AB0F0C-C1D5-4ED4-A6BB-BF0950BFE83E}" type="datetimeFigureOut">
              <a:rPr lang="en-US" smtClean="0"/>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1DD4-9CDD-49DC-B3D7-43C76D20A846}" type="slidenum">
              <a:rPr lang="en-US" smtClean="0"/>
              <a:t>‹#›</a:t>
            </a:fld>
            <a:endParaRPr lang="en-US"/>
          </a:p>
        </p:txBody>
      </p:sp>
    </p:spTree>
    <p:extLst>
      <p:ext uri="{BB962C8B-B14F-4D97-AF65-F5344CB8AC3E}">
        <p14:creationId xmlns:p14="http://schemas.microsoft.com/office/powerpoint/2010/main" val="101052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AB0F0C-C1D5-4ED4-A6BB-BF0950BFE83E}" type="datetimeFigureOut">
              <a:rPr lang="en-US" smtClean="0"/>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1DD4-9CDD-49DC-B3D7-43C76D20A846}" type="slidenum">
              <a:rPr lang="en-US" smtClean="0"/>
              <a:t>‹#›</a:t>
            </a:fld>
            <a:endParaRPr lang="en-US"/>
          </a:p>
        </p:txBody>
      </p:sp>
    </p:spTree>
    <p:extLst>
      <p:ext uri="{BB962C8B-B14F-4D97-AF65-F5344CB8AC3E}">
        <p14:creationId xmlns:p14="http://schemas.microsoft.com/office/powerpoint/2010/main" val="44406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AB0F0C-C1D5-4ED4-A6BB-BF0950BFE83E}" type="datetimeFigureOut">
              <a:rPr lang="en-US" smtClean="0"/>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1DD4-9CDD-49DC-B3D7-43C76D20A846}" type="slidenum">
              <a:rPr lang="en-US" smtClean="0"/>
              <a:t>‹#›</a:t>
            </a:fld>
            <a:endParaRPr lang="en-US"/>
          </a:p>
        </p:txBody>
      </p:sp>
    </p:spTree>
    <p:extLst>
      <p:ext uri="{BB962C8B-B14F-4D97-AF65-F5344CB8AC3E}">
        <p14:creationId xmlns:p14="http://schemas.microsoft.com/office/powerpoint/2010/main" val="31025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AB0F0C-C1D5-4ED4-A6BB-BF0950BFE83E}" type="datetimeFigureOut">
              <a:rPr lang="en-US" smtClean="0"/>
              <a:t>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81DD4-9CDD-49DC-B3D7-43C76D20A846}" type="slidenum">
              <a:rPr lang="en-US" smtClean="0"/>
              <a:t>‹#›</a:t>
            </a:fld>
            <a:endParaRPr lang="en-US"/>
          </a:p>
        </p:txBody>
      </p:sp>
    </p:spTree>
    <p:extLst>
      <p:ext uri="{BB962C8B-B14F-4D97-AF65-F5344CB8AC3E}">
        <p14:creationId xmlns:p14="http://schemas.microsoft.com/office/powerpoint/2010/main" val="89674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AB0F0C-C1D5-4ED4-A6BB-BF0950BFE83E}" type="datetimeFigureOut">
              <a:rPr lang="en-US" smtClean="0"/>
              <a:t>2/12/25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81DD4-9CDD-49DC-B3D7-43C76D20A846}" type="slidenum">
              <a:rPr lang="en-US" smtClean="0"/>
              <a:t>‹#›</a:t>
            </a:fld>
            <a:endParaRPr lang="en-US"/>
          </a:p>
        </p:txBody>
      </p:sp>
    </p:spTree>
    <p:extLst>
      <p:ext uri="{BB962C8B-B14F-4D97-AF65-F5344CB8AC3E}">
        <p14:creationId xmlns:p14="http://schemas.microsoft.com/office/powerpoint/2010/main" val="81080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AB0F0C-C1D5-4ED4-A6BB-BF0950BFE83E}" type="datetimeFigureOut">
              <a:rPr lang="en-US" smtClean="0"/>
              <a:t>2/12/25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81DD4-9CDD-49DC-B3D7-43C76D20A846}" type="slidenum">
              <a:rPr lang="en-US" smtClean="0"/>
              <a:t>‹#›</a:t>
            </a:fld>
            <a:endParaRPr lang="en-US"/>
          </a:p>
        </p:txBody>
      </p:sp>
    </p:spTree>
    <p:extLst>
      <p:ext uri="{BB962C8B-B14F-4D97-AF65-F5344CB8AC3E}">
        <p14:creationId xmlns:p14="http://schemas.microsoft.com/office/powerpoint/2010/main" val="3088632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B0F0C-C1D5-4ED4-A6BB-BF0950BFE83E}" type="datetimeFigureOut">
              <a:rPr lang="en-US" smtClean="0"/>
              <a:t>2/12/25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81DD4-9CDD-49DC-B3D7-43C76D20A846}" type="slidenum">
              <a:rPr lang="en-US" smtClean="0"/>
              <a:t>‹#›</a:t>
            </a:fld>
            <a:endParaRPr lang="en-US"/>
          </a:p>
        </p:txBody>
      </p:sp>
    </p:spTree>
    <p:extLst>
      <p:ext uri="{BB962C8B-B14F-4D97-AF65-F5344CB8AC3E}">
        <p14:creationId xmlns:p14="http://schemas.microsoft.com/office/powerpoint/2010/main" val="839527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AB0F0C-C1D5-4ED4-A6BB-BF0950BFE83E}" type="datetimeFigureOut">
              <a:rPr lang="en-US" smtClean="0"/>
              <a:t>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81DD4-9CDD-49DC-B3D7-43C76D20A846}" type="slidenum">
              <a:rPr lang="en-US" smtClean="0"/>
              <a:t>‹#›</a:t>
            </a:fld>
            <a:endParaRPr lang="en-US"/>
          </a:p>
        </p:txBody>
      </p:sp>
    </p:spTree>
    <p:extLst>
      <p:ext uri="{BB962C8B-B14F-4D97-AF65-F5344CB8AC3E}">
        <p14:creationId xmlns:p14="http://schemas.microsoft.com/office/powerpoint/2010/main" val="3637990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AB0F0C-C1D5-4ED4-A6BB-BF0950BFE83E}" type="datetimeFigureOut">
              <a:rPr lang="en-US" smtClean="0"/>
              <a:t>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81DD4-9CDD-49DC-B3D7-43C76D20A846}" type="slidenum">
              <a:rPr lang="en-US" smtClean="0"/>
              <a:t>‹#›</a:t>
            </a:fld>
            <a:endParaRPr lang="en-US"/>
          </a:p>
        </p:txBody>
      </p:sp>
    </p:spTree>
    <p:extLst>
      <p:ext uri="{BB962C8B-B14F-4D97-AF65-F5344CB8AC3E}">
        <p14:creationId xmlns:p14="http://schemas.microsoft.com/office/powerpoint/2010/main" val="2065252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AB0F0C-C1D5-4ED4-A6BB-BF0950BFE83E}" type="datetimeFigureOut">
              <a:rPr lang="en-US" smtClean="0"/>
              <a:t>2/12/25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981DD4-9CDD-49DC-B3D7-43C76D20A846}" type="slidenum">
              <a:rPr lang="en-US" smtClean="0"/>
              <a:t>‹#›</a:t>
            </a:fld>
            <a:endParaRPr lang="en-US"/>
          </a:p>
        </p:txBody>
      </p:sp>
    </p:spTree>
    <p:extLst>
      <p:ext uri="{BB962C8B-B14F-4D97-AF65-F5344CB8AC3E}">
        <p14:creationId xmlns:p14="http://schemas.microsoft.com/office/powerpoint/2010/main" val="214793817"/>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List_of_concept-_and_mind-mapping_softwar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ool.barnard.edu/envsci/wp-content/uploads/2024/09/Outline_example_1.pdf"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learningscientists.org/blog/2020/11/19-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edicine.llu.edu/academics/resources/concept-mapping-medical-schoo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212BFBA-A075-8A47-BC9B-6DED6C78424A}"/>
              </a:ext>
            </a:extLst>
          </p:cNvPr>
          <p:cNvSpPr/>
          <p:nvPr/>
        </p:nvSpPr>
        <p:spPr>
          <a:xfrm>
            <a:off x="6096000" y="4474571"/>
            <a:ext cx="3962400" cy="1219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4EB814B-6FE0-A748-8D58-3EF928D81660}"/>
              </a:ext>
            </a:extLst>
          </p:cNvPr>
          <p:cNvSpPr/>
          <p:nvPr/>
        </p:nvSpPr>
        <p:spPr>
          <a:xfrm>
            <a:off x="1905000" y="1332644"/>
            <a:ext cx="6172200" cy="1773238"/>
          </a:xfrm>
          <a:prstGeom prst="ellipse">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4659F9-F09B-0C41-AAB0-45C3860A2D6A}"/>
              </a:ext>
            </a:extLst>
          </p:cNvPr>
          <p:cNvSpPr>
            <a:spLocks noGrp="1"/>
          </p:cNvSpPr>
          <p:nvPr>
            <p:ph type="ctrTitle"/>
          </p:nvPr>
        </p:nvSpPr>
        <p:spPr>
          <a:xfrm>
            <a:off x="1078880" y="1691900"/>
            <a:ext cx="7772400" cy="919795"/>
          </a:xfrm>
        </p:spPr>
        <p:txBody>
          <a:bodyPr/>
          <a:lstStyle/>
          <a:p>
            <a:r>
              <a:rPr lang="en-US" sz="4400" b="1" dirty="0"/>
              <a:t>Concept</a:t>
            </a:r>
            <a:r>
              <a:rPr lang="en-US" dirty="0"/>
              <a:t> </a:t>
            </a:r>
            <a:r>
              <a:rPr lang="en-US" sz="4400" b="1" dirty="0"/>
              <a:t>Mapping</a:t>
            </a:r>
          </a:p>
        </p:txBody>
      </p:sp>
      <p:sp>
        <p:nvSpPr>
          <p:cNvPr id="3" name="Subtitle 2">
            <a:extLst>
              <a:ext uri="{FF2B5EF4-FFF2-40B4-BE49-F238E27FC236}">
                <a16:creationId xmlns:a16="http://schemas.microsoft.com/office/drawing/2014/main" id="{B65C256C-A329-584C-A155-334B419B3F72}"/>
              </a:ext>
            </a:extLst>
          </p:cNvPr>
          <p:cNvSpPr>
            <a:spLocks noGrp="1"/>
          </p:cNvSpPr>
          <p:nvPr>
            <p:ph type="subTitle" idx="1"/>
          </p:nvPr>
        </p:nvSpPr>
        <p:spPr>
          <a:xfrm>
            <a:off x="4648200" y="4846775"/>
            <a:ext cx="6858000" cy="628286"/>
          </a:xfrm>
        </p:spPr>
        <p:txBody>
          <a:bodyPr>
            <a:normAutofit/>
          </a:bodyPr>
          <a:lstStyle/>
          <a:p>
            <a:r>
              <a:rPr lang="en-US" sz="3100" dirty="0"/>
              <a:t>Senior Seminar</a:t>
            </a:r>
          </a:p>
        </p:txBody>
      </p:sp>
      <p:cxnSp>
        <p:nvCxnSpPr>
          <p:cNvPr id="7" name="Straight Connector 6">
            <a:extLst>
              <a:ext uri="{FF2B5EF4-FFF2-40B4-BE49-F238E27FC236}">
                <a16:creationId xmlns:a16="http://schemas.microsoft.com/office/drawing/2014/main" id="{93154154-88C8-D548-ABC4-DDE79613EACE}"/>
              </a:ext>
            </a:extLst>
          </p:cNvPr>
          <p:cNvCxnSpPr>
            <a:cxnSpLocks/>
          </p:cNvCxnSpPr>
          <p:nvPr/>
        </p:nvCxnSpPr>
        <p:spPr>
          <a:xfrm flipH="1" flipV="1">
            <a:off x="4724400" y="3105882"/>
            <a:ext cx="1905000" cy="1565774"/>
          </a:xfrm>
          <a:prstGeom prst="line">
            <a:avLst/>
          </a:prstGeom>
          <a:ln w="57150">
            <a:solidFill>
              <a:schemeClr val="tx1"/>
            </a:solidFill>
            <a:headEnd type="stealt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9940654-F56C-9320-3589-1B31BA465282}"/>
              </a:ext>
            </a:extLst>
          </p:cNvPr>
          <p:cNvSpPr txBox="1"/>
          <p:nvPr/>
        </p:nvSpPr>
        <p:spPr>
          <a:xfrm>
            <a:off x="9829800" y="6464507"/>
            <a:ext cx="2590800" cy="369332"/>
          </a:xfrm>
          <a:prstGeom prst="rect">
            <a:avLst/>
          </a:prstGeom>
          <a:noFill/>
        </p:spPr>
        <p:txBody>
          <a:bodyPr wrap="square" rtlCol="0">
            <a:spAutoFit/>
          </a:bodyPr>
          <a:lstStyle/>
          <a:p>
            <a:r>
              <a:rPr lang="en-US" dirty="0"/>
              <a:t>Updated Spring 2025</a:t>
            </a:r>
          </a:p>
        </p:txBody>
      </p:sp>
      <p:sp>
        <p:nvSpPr>
          <p:cNvPr id="10" name="TextBox 9">
            <a:extLst>
              <a:ext uri="{FF2B5EF4-FFF2-40B4-BE49-F238E27FC236}">
                <a16:creationId xmlns:a16="http://schemas.microsoft.com/office/drawing/2014/main" id="{35009181-1E78-78F6-6365-64A09EA0F65B}"/>
              </a:ext>
            </a:extLst>
          </p:cNvPr>
          <p:cNvSpPr txBox="1"/>
          <p:nvPr/>
        </p:nvSpPr>
        <p:spPr>
          <a:xfrm>
            <a:off x="5778190" y="3676474"/>
            <a:ext cx="454227" cy="369332"/>
          </a:xfrm>
          <a:prstGeom prst="rect">
            <a:avLst/>
          </a:prstGeom>
          <a:noFill/>
        </p:spPr>
        <p:txBody>
          <a:bodyPr wrap="none" rtlCol="0">
            <a:spAutoFit/>
          </a:bodyPr>
          <a:lstStyle/>
          <a:p>
            <a:r>
              <a:rPr lang="en-US" dirty="0"/>
              <a:t>for</a:t>
            </a:r>
          </a:p>
        </p:txBody>
      </p:sp>
    </p:spTree>
    <p:extLst>
      <p:ext uri="{BB962C8B-B14F-4D97-AF65-F5344CB8AC3E}">
        <p14:creationId xmlns:p14="http://schemas.microsoft.com/office/powerpoint/2010/main" val="2769256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B367A-AE05-756F-AE3A-832C0F16DF0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E801AD6-D5AE-C814-AF93-CE516429BBC4}"/>
              </a:ext>
            </a:extLst>
          </p:cNvPr>
          <p:cNvSpPr txBox="1"/>
          <p:nvPr/>
        </p:nvSpPr>
        <p:spPr>
          <a:xfrm>
            <a:off x="9441366" y="6477000"/>
            <a:ext cx="2743200" cy="381000"/>
          </a:xfrm>
          <a:prstGeom prst="rect">
            <a:avLst/>
          </a:prstGeom>
          <a:noFill/>
        </p:spPr>
        <p:txBody>
          <a:bodyPr wrap="square" rtlCol="0">
            <a:spAutoFit/>
          </a:bodyPr>
          <a:lstStyle/>
          <a:p>
            <a:pPr algn="r"/>
            <a:r>
              <a:rPr lang="en-US" dirty="0"/>
              <a:t>Macey et al. 2024</a:t>
            </a:r>
          </a:p>
        </p:txBody>
      </p:sp>
      <p:pic>
        <p:nvPicPr>
          <p:cNvPr id="4" name="Picture 3">
            <a:extLst>
              <a:ext uri="{FF2B5EF4-FFF2-40B4-BE49-F238E27FC236}">
                <a16:creationId xmlns:a16="http://schemas.microsoft.com/office/drawing/2014/main" id="{3ADF8EFD-51EE-92FF-BCF0-A5FB455C3F86}"/>
              </a:ext>
            </a:extLst>
          </p:cNvPr>
          <p:cNvPicPr>
            <a:picLocks noChangeAspect="1"/>
          </p:cNvPicPr>
          <p:nvPr/>
        </p:nvPicPr>
        <p:blipFill>
          <a:blip r:embed="rId2"/>
          <a:stretch>
            <a:fillRect/>
          </a:stretch>
        </p:blipFill>
        <p:spPr>
          <a:xfrm>
            <a:off x="1752600" y="1175332"/>
            <a:ext cx="8763000" cy="4971469"/>
          </a:xfrm>
          <a:prstGeom prst="rect">
            <a:avLst/>
          </a:prstGeom>
        </p:spPr>
      </p:pic>
      <p:sp>
        <p:nvSpPr>
          <p:cNvPr id="10" name="Title 1">
            <a:extLst>
              <a:ext uri="{FF2B5EF4-FFF2-40B4-BE49-F238E27FC236}">
                <a16:creationId xmlns:a16="http://schemas.microsoft.com/office/drawing/2014/main" id="{1096CC6C-AC50-AAA5-0148-1F99E2C6CFC7}"/>
              </a:ext>
            </a:extLst>
          </p:cNvPr>
          <p:cNvSpPr>
            <a:spLocks noGrp="1"/>
          </p:cNvSpPr>
          <p:nvPr>
            <p:ph type="title"/>
          </p:nvPr>
        </p:nvSpPr>
        <p:spPr>
          <a:xfrm>
            <a:off x="304800" y="-22302"/>
            <a:ext cx="9774509" cy="1325563"/>
          </a:xfrm>
        </p:spPr>
        <p:txBody>
          <a:bodyPr/>
          <a:lstStyle/>
          <a:p>
            <a:r>
              <a:rPr lang="en-US" dirty="0"/>
              <a:t>Methods: Designing or representing study</a:t>
            </a:r>
          </a:p>
        </p:txBody>
      </p:sp>
    </p:spTree>
    <p:extLst>
      <p:ext uri="{BB962C8B-B14F-4D97-AF65-F5344CB8AC3E}">
        <p14:creationId xmlns:p14="http://schemas.microsoft.com/office/powerpoint/2010/main" val="86334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4290D6C1-B3CF-E3C9-77CF-29F7024A1F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2"/>
          <a:stretch/>
        </p:blipFill>
        <p:spPr bwMode="auto">
          <a:xfrm>
            <a:off x="1752600" y="1219200"/>
            <a:ext cx="7577137" cy="548302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0255987-321C-B698-0E62-D773FE7754BE}"/>
              </a:ext>
            </a:extLst>
          </p:cNvPr>
          <p:cNvSpPr>
            <a:spLocks noGrp="1"/>
          </p:cNvSpPr>
          <p:nvPr>
            <p:ph type="title"/>
          </p:nvPr>
        </p:nvSpPr>
        <p:spPr>
          <a:xfrm>
            <a:off x="304800" y="-22302"/>
            <a:ext cx="11734800" cy="1325563"/>
          </a:xfrm>
        </p:spPr>
        <p:txBody>
          <a:bodyPr/>
          <a:lstStyle/>
          <a:p>
            <a:r>
              <a:rPr lang="en-US" dirty="0"/>
              <a:t>Graphical Abstract: Summary of study topic</a:t>
            </a:r>
          </a:p>
        </p:txBody>
      </p:sp>
      <p:sp>
        <p:nvSpPr>
          <p:cNvPr id="5" name="TextBox 4">
            <a:extLst>
              <a:ext uri="{FF2B5EF4-FFF2-40B4-BE49-F238E27FC236}">
                <a16:creationId xmlns:a16="http://schemas.microsoft.com/office/drawing/2014/main" id="{2C81A391-4DF9-9831-9217-E0C73A420307}"/>
              </a:ext>
            </a:extLst>
          </p:cNvPr>
          <p:cNvSpPr txBox="1"/>
          <p:nvPr/>
        </p:nvSpPr>
        <p:spPr>
          <a:xfrm>
            <a:off x="9441366" y="6477000"/>
            <a:ext cx="2743200" cy="381000"/>
          </a:xfrm>
          <a:prstGeom prst="rect">
            <a:avLst/>
          </a:prstGeom>
          <a:noFill/>
        </p:spPr>
        <p:txBody>
          <a:bodyPr wrap="square" rtlCol="0">
            <a:spAutoFit/>
          </a:bodyPr>
          <a:lstStyle/>
          <a:p>
            <a:pPr algn="r"/>
            <a:r>
              <a:rPr lang="en-US" dirty="0"/>
              <a:t>Mansoor et al. 2022</a:t>
            </a:r>
          </a:p>
        </p:txBody>
      </p:sp>
    </p:spTree>
    <p:extLst>
      <p:ext uri="{BB962C8B-B14F-4D97-AF65-F5344CB8AC3E}">
        <p14:creationId xmlns:p14="http://schemas.microsoft.com/office/powerpoint/2010/main" val="3841434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81A29-02AE-ECC8-BF98-3D8125CBE63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5DA1616-774E-14D3-3EEC-C81DF378E2CC}"/>
              </a:ext>
            </a:extLst>
          </p:cNvPr>
          <p:cNvSpPr>
            <a:spLocks noGrp="1"/>
          </p:cNvSpPr>
          <p:nvPr>
            <p:ph type="title"/>
          </p:nvPr>
        </p:nvSpPr>
        <p:spPr>
          <a:xfrm>
            <a:off x="304800" y="-22302"/>
            <a:ext cx="11734800" cy="1325563"/>
          </a:xfrm>
        </p:spPr>
        <p:txBody>
          <a:bodyPr/>
          <a:lstStyle/>
          <a:p>
            <a:r>
              <a:rPr lang="en-US" dirty="0"/>
              <a:t>Graphical Abstract: Key finding of study</a:t>
            </a:r>
          </a:p>
        </p:txBody>
      </p:sp>
      <p:pic>
        <p:nvPicPr>
          <p:cNvPr id="10242" name="Picture 2" descr="Graphical Abstracts: Where to Find Illustration and Design ...">
            <a:extLst>
              <a:ext uri="{FF2B5EF4-FFF2-40B4-BE49-F238E27FC236}">
                <a16:creationId xmlns:a16="http://schemas.microsoft.com/office/drawing/2014/main" id="{DA68B91B-47F2-6AA2-9341-6A4ED29D9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869" y="1338573"/>
            <a:ext cx="6824662" cy="48316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91059D-7298-D7F2-7056-67F63A80C72A}"/>
              </a:ext>
            </a:extLst>
          </p:cNvPr>
          <p:cNvSpPr txBox="1"/>
          <p:nvPr/>
        </p:nvSpPr>
        <p:spPr>
          <a:xfrm>
            <a:off x="9404586" y="6488668"/>
            <a:ext cx="2755819" cy="369332"/>
          </a:xfrm>
          <a:prstGeom prst="rect">
            <a:avLst/>
          </a:prstGeom>
          <a:noFill/>
        </p:spPr>
        <p:txBody>
          <a:bodyPr wrap="none" rtlCol="0">
            <a:spAutoFit/>
          </a:bodyPr>
          <a:lstStyle/>
          <a:p>
            <a:r>
              <a:rPr lang="en-US" i="0" dirty="0">
                <a:solidFill>
                  <a:srgbClr val="000000"/>
                </a:solidFill>
                <a:effectLst/>
              </a:rPr>
              <a:t>Schmidt-Jeffris et al. 2021</a:t>
            </a:r>
            <a:endParaRPr lang="en-US" dirty="0"/>
          </a:p>
        </p:txBody>
      </p:sp>
    </p:spTree>
    <p:extLst>
      <p:ext uri="{BB962C8B-B14F-4D97-AF65-F5344CB8AC3E}">
        <p14:creationId xmlns:p14="http://schemas.microsoft.com/office/powerpoint/2010/main" val="3547438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0058400" cy="1600200"/>
          </a:xfrm>
        </p:spPr>
        <p:txBody>
          <a:bodyPr>
            <a:normAutofit fontScale="90000"/>
          </a:bodyPr>
          <a:lstStyle/>
          <a:p>
            <a:br>
              <a:rPr lang="en-US" dirty="0"/>
            </a:br>
            <a:r>
              <a:rPr lang="en-US" sz="4900" b="1" dirty="0"/>
              <a:t>Concept Mapping for the Senior Thesis</a:t>
            </a:r>
            <a:br>
              <a:rPr lang="en-US" b="1" dirty="0"/>
            </a:br>
            <a:endParaRPr lang="en-US" sz="3100" b="1" dirty="0"/>
          </a:p>
        </p:txBody>
      </p:sp>
      <p:sp>
        <p:nvSpPr>
          <p:cNvPr id="4" name="Title 1">
            <a:extLst>
              <a:ext uri="{FF2B5EF4-FFF2-40B4-BE49-F238E27FC236}">
                <a16:creationId xmlns:a16="http://schemas.microsoft.com/office/drawing/2014/main" id="{551203BE-E5FF-D845-B086-FB6008B4DBD2}"/>
              </a:ext>
            </a:extLst>
          </p:cNvPr>
          <p:cNvSpPr txBox="1">
            <a:spLocks/>
          </p:cNvSpPr>
          <p:nvPr/>
        </p:nvSpPr>
        <p:spPr>
          <a:xfrm>
            <a:off x="304800" y="2057400"/>
            <a:ext cx="11353800" cy="4343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Why are we spending time on concept mapping today?</a:t>
            </a:r>
          </a:p>
          <a:p>
            <a:endParaRPr lang="en-US" sz="3100" dirty="0"/>
          </a:p>
          <a:p>
            <a:pPr marL="457200" indent="-457200">
              <a:buFont typeface="Arial" panose="020B0604020202020204" pitchFamily="34" charset="0"/>
              <a:buChar char="•"/>
            </a:pPr>
            <a:r>
              <a:rPr lang="en-US" sz="3100" dirty="0"/>
              <a:t>Learn more about your project structure by making explicit mental connections and association patterns </a:t>
            </a:r>
          </a:p>
          <a:p>
            <a:endParaRPr lang="en-US" sz="3100" dirty="0"/>
          </a:p>
          <a:p>
            <a:pPr marL="457200" indent="-457200">
              <a:buFont typeface="Arial" panose="020B0604020202020204" pitchFamily="34" charset="0"/>
              <a:buChar char="•"/>
            </a:pPr>
            <a:r>
              <a:rPr lang="en-US" sz="3100" dirty="0"/>
              <a:t>Share your concept map provides practice for presenting complex material to others (e.g., a general audience)</a:t>
            </a:r>
          </a:p>
          <a:p>
            <a:endParaRPr lang="en-US" sz="3100" dirty="0"/>
          </a:p>
          <a:p>
            <a:pPr marL="457200" indent="-457200">
              <a:buFont typeface="Arial" panose="020B0604020202020204" pitchFamily="34" charset="0"/>
              <a:buChar char="•"/>
            </a:pPr>
            <a:r>
              <a:rPr lang="en-US" sz="3100" dirty="0"/>
              <a:t>Modify your map to reflect evolving problem solving in the future</a:t>
            </a:r>
          </a:p>
          <a:p>
            <a:endParaRPr lang="en-US" sz="3100" dirty="0"/>
          </a:p>
          <a:p>
            <a:pPr marL="457200" indent="-457200">
              <a:buFont typeface="Arial" panose="020B0604020202020204" pitchFamily="34" charset="0"/>
              <a:buChar char="•"/>
            </a:pPr>
            <a:endParaRPr lang="en-US" sz="3100" dirty="0"/>
          </a:p>
          <a:p>
            <a:pPr marL="457200" indent="-457200">
              <a:buFont typeface="Arial" panose="020B0604020202020204" pitchFamily="34" charset="0"/>
              <a:buChar char="•"/>
            </a:pPr>
            <a:endParaRPr lang="en-US" sz="3100" dirty="0"/>
          </a:p>
        </p:txBody>
      </p:sp>
    </p:spTree>
    <p:extLst>
      <p:ext uri="{BB962C8B-B14F-4D97-AF65-F5344CB8AC3E}">
        <p14:creationId xmlns:p14="http://schemas.microsoft.com/office/powerpoint/2010/main" val="209175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b="1" dirty="0"/>
              <a:t>Making a Concept Map</a:t>
            </a:r>
          </a:p>
        </p:txBody>
      </p:sp>
      <p:sp>
        <p:nvSpPr>
          <p:cNvPr id="3" name="Content Placeholder 2"/>
          <p:cNvSpPr>
            <a:spLocks noGrp="1"/>
          </p:cNvSpPr>
          <p:nvPr>
            <p:ph idx="1"/>
          </p:nvPr>
        </p:nvSpPr>
        <p:spPr>
          <a:xfrm>
            <a:off x="533400" y="1295400"/>
            <a:ext cx="10972800" cy="5791200"/>
          </a:xfrm>
        </p:spPr>
        <p:txBody>
          <a:bodyPr>
            <a:normAutofit lnSpcReduction="10000"/>
          </a:bodyPr>
          <a:lstStyle/>
          <a:p>
            <a:pPr marL="514350" indent="-514350">
              <a:buFont typeface="+mj-lt"/>
              <a:buAutoNum type="arabicPeriod"/>
            </a:pPr>
            <a:r>
              <a:rPr lang="en-US" dirty="0"/>
              <a:t>List the key concepts with relevant terms/need to know details</a:t>
            </a:r>
          </a:p>
          <a:p>
            <a:pPr marL="1371600" lvl="2" indent="-514350">
              <a:buFont typeface="+mj-lt"/>
              <a:buAutoNum type="romanLcPeriod"/>
            </a:pPr>
            <a:r>
              <a:rPr lang="en-US" dirty="0"/>
              <a:t>Who, what, where, why, when, how, how much</a:t>
            </a:r>
          </a:p>
          <a:p>
            <a:pPr marL="1371600" lvl="2" indent="-514350">
              <a:buFont typeface="+mj-lt"/>
              <a:buAutoNum type="romanLcPeriod"/>
            </a:pPr>
            <a:r>
              <a:rPr lang="en-US" dirty="0"/>
              <a:t>Processes</a:t>
            </a:r>
          </a:p>
          <a:p>
            <a:pPr marL="1371600" lvl="2" indent="-514350">
              <a:buFont typeface="+mj-lt"/>
              <a:buAutoNum type="romanLcPeriod"/>
            </a:pPr>
            <a:r>
              <a:rPr lang="en-US" dirty="0"/>
              <a:t>Drivers</a:t>
            </a:r>
          </a:p>
          <a:p>
            <a:pPr marL="1371600" lvl="2" indent="-514350">
              <a:buFont typeface="+mj-lt"/>
              <a:buAutoNum type="romanLcPeriod"/>
            </a:pPr>
            <a:r>
              <a:rPr lang="en-US" dirty="0"/>
              <a:t>Relationships – cause and effect, etc.</a:t>
            </a:r>
          </a:p>
          <a:p>
            <a:pPr marL="1371600" lvl="2" indent="-514350">
              <a:buFont typeface="+mj-lt"/>
              <a:buAutoNum type="romanLcPeriod"/>
            </a:pPr>
            <a:r>
              <a:rPr lang="en-US" dirty="0"/>
              <a:t>Characteristics</a:t>
            </a:r>
          </a:p>
          <a:p>
            <a:pPr marL="514350" indent="-514350">
              <a:buFont typeface="+mj-lt"/>
              <a:buAutoNum type="arabicPeriod"/>
            </a:pPr>
            <a:r>
              <a:rPr lang="en-US" dirty="0"/>
              <a:t>Group closely related concepts</a:t>
            </a:r>
          </a:p>
          <a:p>
            <a:pPr marL="514350" indent="-514350">
              <a:buFont typeface="+mj-lt"/>
              <a:buAutoNum type="arabicPeriod"/>
            </a:pPr>
            <a:r>
              <a:rPr lang="en-US" dirty="0"/>
              <a:t>Connect the concepts by drawing lines with verbs or short phrases to describe the relationship</a:t>
            </a:r>
          </a:p>
          <a:p>
            <a:pPr marL="514350" indent="-514350">
              <a:buFont typeface="+mj-lt"/>
              <a:buAutoNum type="arabicPeriod"/>
            </a:pPr>
            <a:r>
              <a:rPr lang="en-US" dirty="0"/>
              <a:t>Don’t just make a map.  Make connections and ideas.  </a:t>
            </a:r>
          </a:p>
          <a:p>
            <a:pPr marL="514350" indent="-514350">
              <a:buFont typeface="+mj-lt"/>
              <a:buAutoNum type="arabicPeriod"/>
            </a:pPr>
            <a:r>
              <a:rPr lang="en-US" dirty="0"/>
              <a:t>Check Yourself: Does this map make sense? </a:t>
            </a:r>
          </a:p>
          <a:p>
            <a:pPr marL="514350" indent="-514350">
              <a:buFont typeface="+mj-lt"/>
              <a:buAutoNum type="arabicPeriod"/>
            </a:pPr>
            <a:r>
              <a:rPr lang="en-US" dirty="0"/>
              <a:t>Free concept mapping tools: </a:t>
            </a:r>
            <a:r>
              <a:rPr lang="en-US" dirty="0">
                <a:hlinkClick r:id="rId3"/>
              </a:rPr>
              <a:t>https://en.wikipedia.org/wiki/List_of_concept-_and_mind-mapping_software</a:t>
            </a:r>
            <a:endParaRPr lang="en-US" dirty="0"/>
          </a:p>
          <a:p>
            <a:endParaRPr lang="en-US" dirty="0"/>
          </a:p>
        </p:txBody>
      </p:sp>
    </p:spTree>
    <p:extLst>
      <p:ext uri="{BB962C8B-B14F-4D97-AF65-F5344CB8AC3E}">
        <p14:creationId xmlns:p14="http://schemas.microsoft.com/office/powerpoint/2010/main" val="3779097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0" y="0"/>
            <a:ext cx="9144000" cy="6858000"/>
          </a:xfrm>
          <a:prstGeom prst="rect">
            <a:avLst/>
          </a:prstGeom>
          <a:noFill/>
          <a:ln w="9525">
            <a:noFill/>
            <a:miter lim="800000"/>
            <a:headEnd/>
            <a:tailEnd/>
          </a:ln>
        </p:spPr>
      </p:pic>
      <p:sp>
        <p:nvSpPr>
          <p:cNvPr id="2" name="TextBox 1">
            <a:extLst>
              <a:ext uri="{FF2B5EF4-FFF2-40B4-BE49-F238E27FC236}">
                <a16:creationId xmlns:a16="http://schemas.microsoft.com/office/drawing/2014/main" id="{10ADA3C8-27A4-3017-F5C1-41466096A3A2}"/>
              </a:ext>
            </a:extLst>
          </p:cNvPr>
          <p:cNvSpPr txBox="1"/>
          <p:nvPr/>
        </p:nvSpPr>
        <p:spPr>
          <a:xfrm>
            <a:off x="306659" y="381000"/>
            <a:ext cx="2133600" cy="3539430"/>
          </a:xfrm>
          <a:prstGeom prst="rect">
            <a:avLst/>
          </a:prstGeom>
          <a:noFill/>
        </p:spPr>
        <p:txBody>
          <a:bodyPr wrap="square" rtlCol="0">
            <a:spAutoFit/>
          </a:bodyPr>
          <a:lstStyle/>
          <a:p>
            <a:r>
              <a:rPr lang="en-US" sz="3200" dirty="0"/>
              <a:t>Generated from Example Outline on Senior Seminar website</a:t>
            </a:r>
          </a:p>
        </p:txBody>
      </p:sp>
      <p:sp>
        <p:nvSpPr>
          <p:cNvPr id="3" name="TextBox 2">
            <a:extLst>
              <a:ext uri="{FF2B5EF4-FFF2-40B4-BE49-F238E27FC236}">
                <a16:creationId xmlns:a16="http://schemas.microsoft.com/office/drawing/2014/main" id="{1B9DA68A-0030-48E8-0C34-5458C7F2C3EA}"/>
              </a:ext>
            </a:extLst>
          </p:cNvPr>
          <p:cNvSpPr txBox="1"/>
          <p:nvPr/>
        </p:nvSpPr>
        <p:spPr>
          <a:xfrm>
            <a:off x="76200" y="6123057"/>
            <a:ext cx="2345474" cy="553998"/>
          </a:xfrm>
          <a:prstGeom prst="rect">
            <a:avLst/>
          </a:prstGeom>
          <a:noFill/>
        </p:spPr>
        <p:txBody>
          <a:bodyPr wrap="square" rtlCol="0">
            <a:spAutoFit/>
          </a:bodyPr>
          <a:lstStyle/>
          <a:p>
            <a:r>
              <a:rPr lang="en-US" sz="1000" dirty="0">
                <a:hlinkClick r:id="rId3"/>
              </a:rPr>
              <a:t>https://cool.barnard.edu/envsci/wp-content/uploads/2024/09/Outline_example_1.pdf</a:t>
            </a:r>
            <a:r>
              <a:rPr lang="en-US" sz="1000" dirty="0"/>
              <a:t> </a:t>
            </a:r>
          </a:p>
        </p:txBody>
      </p:sp>
    </p:spTree>
    <p:extLst>
      <p:ext uri="{BB962C8B-B14F-4D97-AF65-F5344CB8AC3E}">
        <p14:creationId xmlns:p14="http://schemas.microsoft.com/office/powerpoint/2010/main" val="2441609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4674E76-EAE6-7F4F-F154-0D60BA7ADC34}"/>
              </a:ext>
            </a:extLst>
          </p:cNvPr>
          <p:cNvSpPr/>
          <p:nvPr/>
        </p:nvSpPr>
        <p:spPr>
          <a:xfrm>
            <a:off x="4876800" y="2824107"/>
            <a:ext cx="1752600" cy="1209784"/>
          </a:xfrm>
          <a:prstGeom prst="ellipse">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936AAEF-5480-78F9-2E10-2621BF29D313}"/>
              </a:ext>
            </a:extLst>
          </p:cNvPr>
          <p:cNvSpPr txBox="1"/>
          <p:nvPr/>
        </p:nvSpPr>
        <p:spPr>
          <a:xfrm>
            <a:off x="5257800" y="3105834"/>
            <a:ext cx="1066800" cy="646331"/>
          </a:xfrm>
          <a:prstGeom prst="rect">
            <a:avLst/>
          </a:prstGeom>
          <a:noFill/>
        </p:spPr>
        <p:txBody>
          <a:bodyPr wrap="square" rtlCol="0">
            <a:spAutoFit/>
          </a:bodyPr>
          <a:lstStyle/>
          <a:p>
            <a:r>
              <a:rPr lang="en-US" dirty="0"/>
              <a:t>Climate Change</a:t>
            </a:r>
          </a:p>
        </p:txBody>
      </p:sp>
      <p:cxnSp>
        <p:nvCxnSpPr>
          <p:cNvPr id="4" name="Straight Connector 3">
            <a:extLst>
              <a:ext uri="{FF2B5EF4-FFF2-40B4-BE49-F238E27FC236}">
                <a16:creationId xmlns:a16="http://schemas.microsoft.com/office/drawing/2014/main" id="{D54075DA-E587-5764-A04E-28F2D1F9465E}"/>
              </a:ext>
            </a:extLst>
          </p:cNvPr>
          <p:cNvCxnSpPr>
            <a:cxnSpLocks/>
          </p:cNvCxnSpPr>
          <p:nvPr/>
        </p:nvCxnSpPr>
        <p:spPr>
          <a:xfrm flipH="1" flipV="1">
            <a:off x="6553200" y="3657600"/>
            <a:ext cx="1905000" cy="1565774"/>
          </a:xfrm>
          <a:prstGeom prst="line">
            <a:avLst/>
          </a:prstGeom>
          <a:ln w="57150">
            <a:solidFill>
              <a:schemeClr val="tx1"/>
            </a:solidFill>
            <a:headEnd type="stealth"/>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FCC5125E-8512-C117-705A-6F8AA5FAA5AC}"/>
              </a:ext>
            </a:extLst>
          </p:cNvPr>
          <p:cNvSpPr/>
          <p:nvPr/>
        </p:nvSpPr>
        <p:spPr>
          <a:xfrm>
            <a:off x="8229600" y="5029200"/>
            <a:ext cx="1752600" cy="1209784"/>
          </a:xfrm>
          <a:prstGeom prst="ellipse">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68371BD7-329B-8E64-A757-BBF5CDADC05D}"/>
              </a:ext>
            </a:extLst>
          </p:cNvPr>
          <p:cNvSpPr txBox="1">
            <a:spLocks/>
          </p:cNvSpPr>
          <p:nvPr/>
        </p:nvSpPr>
        <p:spPr>
          <a:xfrm>
            <a:off x="228600" y="304800"/>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Making a Concept Map</a:t>
            </a:r>
          </a:p>
        </p:txBody>
      </p:sp>
    </p:spTree>
    <p:extLst>
      <p:ext uri="{BB962C8B-B14F-4D97-AF65-F5344CB8AC3E}">
        <p14:creationId xmlns:p14="http://schemas.microsoft.com/office/powerpoint/2010/main" val="282669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A8FCCE-259C-0E4B-84FA-03277484702C}"/>
              </a:ext>
            </a:extLst>
          </p:cNvPr>
          <p:cNvSpPr>
            <a:spLocks noGrp="1"/>
          </p:cNvSpPr>
          <p:nvPr>
            <p:ph type="title"/>
          </p:nvPr>
        </p:nvSpPr>
        <p:spPr>
          <a:xfrm>
            <a:off x="1981200" y="365126"/>
            <a:ext cx="2800350" cy="3063874"/>
          </a:xfrm>
        </p:spPr>
        <p:txBody>
          <a:bodyPr/>
          <a:lstStyle/>
          <a:p>
            <a:r>
              <a:rPr lang="en-US" dirty="0"/>
              <a:t>Need a jumpstart?</a:t>
            </a:r>
          </a:p>
        </p:txBody>
      </p:sp>
      <p:pic>
        <p:nvPicPr>
          <p:cNvPr id="9" name="Picture 8">
            <a:extLst>
              <a:ext uri="{FF2B5EF4-FFF2-40B4-BE49-F238E27FC236}">
                <a16:creationId xmlns:a16="http://schemas.microsoft.com/office/drawing/2014/main" id="{75BB0AF5-60F1-5142-80D1-AD2C17231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984" y="0"/>
            <a:ext cx="5248016" cy="6858000"/>
          </a:xfrm>
          <a:prstGeom prst="rect">
            <a:avLst/>
          </a:prstGeom>
        </p:spPr>
      </p:pic>
    </p:spTree>
    <p:extLst>
      <p:ext uri="{BB962C8B-B14F-4D97-AF65-F5344CB8AC3E}">
        <p14:creationId xmlns:p14="http://schemas.microsoft.com/office/powerpoint/2010/main" val="2845782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04800" y="92500"/>
            <a:ext cx="10515600" cy="1325563"/>
          </a:xfrm>
        </p:spPr>
        <p:txBody>
          <a:bodyPr>
            <a:normAutofit/>
          </a:bodyPr>
          <a:lstStyle/>
          <a:p>
            <a:r>
              <a:rPr lang="en-US" b="1" dirty="0"/>
              <a:t>What next? Make your Map!</a:t>
            </a:r>
          </a:p>
        </p:txBody>
      </p:sp>
      <p:sp>
        <p:nvSpPr>
          <p:cNvPr id="2" name="Content Placeholder 1"/>
          <p:cNvSpPr>
            <a:spLocks noGrp="1"/>
          </p:cNvSpPr>
          <p:nvPr>
            <p:ph idx="1"/>
          </p:nvPr>
        </p:nvSpPr>
        <p:spPr>
          <a:xfrm>
            <a:off x="838200" y="1253331"/>
            <a:ext cx="10515600" cy="4351338"/>
          </a:xfrm>
        </p:spPr>
        <p:txBody>
          <a:bodyPr>
            <a:normAutofit/>
          </a:bodyPr>
          <a:lstStyle/>
          <a:p>
            <a:pPr marL="0" indent="0">
              <a:buNone/>
            </a:pPr>
            <a:r>
              <a:rPr lang="en-US" sz="2800" dirty="0"/>
              <a:t>On your own, map</a:t>
            </a:r>
          </a:p>
          <a:p>
            <a:pPr lvl="1"/>
            <a:r>
              <a:rPr lang="en-US" sz="2400" dirty="0"/>
              <a:t>the main concept of your </a:t>
            </a:r>
            <a:r>
              <a:rPr lang="en-US" dirty="0"/>
              <a:t>study, </a:t>
            </a:r>
          </a:p>
          <a:p>
            <a:pPr lvl="1"/>
            <a:r>
              <a:rPr lang="en-US" dirty="0"/>
              <a:t>the background information in your </a:t>
            </a:r>
            <a:r>
              <a:rPr lang="en-US" sz="2400" dirty="0"/>
              <a:t>Introduction, </a:t>
            </a:r>
          </a:p>
          <a:p>
            <a:pPr lvl="1"/>
            <a:r>
              <a:rPr lang="en-US" sz="2400" dirty="0"/>
              <a:t>or the design of your study (Methods)</a:t>
            </a:r>
          </a:p>
          <a:p>
            <a:pPr marL="0" indent="0">
              <a:buNone/>
            </a:pPr>
            <a:endParaRPr lang="en-US" dirty="0"/>
          </a:p>
          <a:p>
            <a:pPr marL="0" indent="0">
              <a:buNone/>
            </a:pPr>
            <a:r>
              <a:rPr lang="en-US" dirty="0"/>
              <a:t>In small group discussions</a:t>
            </a:r>
            <a:endParaRPr lang="en-US" sz="2800" dirty="0"/>
          </a:p>
          <a:p>
            <a:pPr lvl="1"/>
            <a:r>
              <a:rPr lang="en-US" sz="2400" dirty="0"/>
              <a:t>Describe your concept map</a:t>
            </a:r>
          </a:p>
          <a:p>
            <a:pPr lvl="1"/>
            <a:r>
              <a:rPr lang="en-US" dirty="0"/>
              <a:t>W</a:t>
            </a:r>
            <a:r>
              <a:rPr lang="en-US" sz="2400" dirty="0"/>
              <a:t>hy did you create the map in the way that you did?</a:t>
            </a:r>
          </a:p>
          <a:p>
            <a:pPr lvl="1"/>
            <a:r>
              <a:rPr lang="en-US" dirty="0"/>
              <a:t>Why those concepts? Why those connections?</a:t>
            </a:r>
          </a:p>
          <a:p>
            <a:pPr lvl="1"/>
            <a:r>
              <a:rPr lang="en-US" sz="2400" dirty="0"/>
              <a:t>What information do you wish you had?</a:t>
            </a:r>
          </a:p>
        </p:txBody>
      </p:sp>
      <p:sp>
        <p:nvSpPr>
          <p:cNvPr id="4" name="TextBox 3">
            <a:extLst>
              <a:ext uri="{FF2B5EF4-FFF2-40B4-BE49-F238E27FC236}">
                <a16:creationId xmlns:a16="http://schemas.microsoft.com/office/drawing/2014/main" id="{4C71F2D7-11B3-C317-6F8C-E91DA3765B1A}"/>
              </a:ext>
            </a:extLst>
          </p:cNvPr>
          <p:cNvSpPr txBox="1"/>
          <p:nvPr/>
        </p:nvSpPr>
        <p:spPr>
          <a:xfrm>
            <a:off x="685800" y="5715000"/>
            <a:ext cx="10515600" cy="954107"/>
          </a:xfrm>
          <a:prstGeom prst="rect">
            <a:avLst/>
          </a:prstGeom>
          <a:noFill/>
        </p:spPr>
        <p:txBody>
          <a:bodyPr wrap="square">
            <a:spAutoFit/>
          </a:bodyPr>
          <a:lstStyle/>
          <a:p>
            <a:pPr marL="0" indent="0">
              <a:buNone/>
            </a:pPr>
            <a:r>
              <a:rPr lang="en-US" sz="2800" b="1" dirty="0">
                <a:solidFill>
                  <a:schemeClr val="tx2">
                    <a:lumMod val="75000"/>
                    <a:lumOff val="25000"/>
                  </a:schemeClr>
                </a:solidFill>
              </a:rPr>
              <a:t>Consider showing your map to your mentor or advisor and refining together – could end up as figure in your proposal!</a:t>
            </a:r>
          </a:p>
        </p:txBody>
      </p:sp>
    </p:spTree>
    <p:extLst>
      <p:ext uri="{BB962C8B-B14F-4D97-AF65-F5344CB8AC3E}">
        <p14:creationId xmlns:p14="http://schemas.microsoft.com/office/powerpoint/2010/main" val="319640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8DF7858-0208-1351-6B86-DCD7649D1AC7}"/>
              </a:ext>
            </a:extLst>
          </p:cNvPr>
          <p:cNvGrpSpPr/>
          <p:nvPr/>
        </p:nvGrpSpPr>
        <p:grpSpPr>
          <a:xfrm>
            <a:off x="1371600" y="1676400"/>
            <a:ext cx="9657885" cy="4572001"/>
            <a:chOff x="0" y="1600200"/>
            <a:chExt cx="9067800" cy="4356100"/>
          </a:xfrm>
        </p:grpSpPr>
        <p:pic>
          <p:nvPicPr>
            <p:cNvPr id="2050" name="Picture 2" descr="Retrieval Mapping">
              <a:extLst>
                <a:ext uri="{FF2B5EF4-FFF2-40B4-BE49-F238E27FC236}">
                  <a16:creationId xmlns:a16="http://schemas.microsoft.com/office/drawing/2014/main" id="{6D0170AD-80D8-EA49-38A0-A854C6CFD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067800" cy="4356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C98C535-0BFC-96B8-5928-D800DDEEC950}"/>
                </a:ext>
              </a:extLst>
            </p:cNvPr>
            <p:cNvSpPr/>
            <p:nvPr/>
          </p:nvSpPr>
          <p:spPr>
            <a:xfrm>
              <a:off x="4800600" y="1752600"/>
              <a:ext cx="3017520" cy="76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 name="Rectangle 4">
              <a:extLst>
                <a:ext uri="{FF2B5EF4-FFF2-40B4-BE49-F238E27FC236}">
                  <a16:creationId xmlns:a16="http://schemas.microsoft.com/office/drawing/2014/main" id="{F527FD95-5287-8832-E5F9-E2531D04D476}"/>
                </a:ext>
              </a:extLst>
            </p:cNvPr>
            <p:cNvSpPr/>
            <p:nvPr/>
          </p:nvSpPr>
          <p:spPr>
            <a:xfrm>
              <a:off x="5029200" y="2438400"/>
              <a:ext cx="2286000" cy="864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sp>
        <p:nvSpPr>
          <p:cNvPr id="7" name="Title 1">
            <a:extLst>
              <a:ext uri="{FF2B5EF4-FFF2-40B4-BE49-F238E27FC236}">
                <a16:creationId xmlns:a16="http://schemas.microsoft.com/office/drawing/2014/main" id="{C67A3234-192E-4DAD-B1C4-84D9384CB133}"/>
              </a:ext>
            </a:extLst>
          </p:cNvPr>
          <p:cNvSpPr>
            <a:spLocks noGrp="1"/>
          </p:cNvSpPr>
          <p:nvPr>
            <p:ph type="title"/>
          </p:nvPr>
        </p:nvSpPr>
        <p:spPr>
          <a:xfrm>
            <a:off x="457200" y="533399"/>
            <a:ext cx="6477000" cy="6078379"/>
          </a:xfrm>
        </p:spPr>
        <p:txBody>
          <a:bodyPr anchor="t">
            <a:normAutofit/>
          </a:bodyPr>
          <a:lstStyle/>
          <a:p>
            <a:r>
              <a:rPr lang="en-US" sz="4400" b="1" dirty="0"/>
              <a:t>What is a concept map?</a:t>
            </a:r>
            <a:br>
              <a:rPr lang="en-US" b="1" dirty="0"/>
            </a:br>
            <a:br>
              <a:rPr lang="en-US" b="1" dirty="0"/>
            </a:br>
            <a:br>
              <a:rPr lang="en-US" sz="3100" dirty="0"/>
            </a:br>
            <a:endParaRPr lang="en-US" sz="3100" dirty="0"/>
          </a:p>
        </p:txBody>
      </p:sp>
      <p:sp>
        <p:nvSpPr>
          <p:cNvPr id="9" name="TextBox 8">
            <a:extLst>
              <a:ext uri="{FF2B5EF4-FFF2-40B4-BE49-F238E27FC236}">
                <a16:creationId xmlns:a16="http://schemas.microsoft.com/office/drawing/2014/main" id="{1C89E060-41E5-6543-EFAD-C81B09DAD7F8}"/>
              </a:ext>
            </a:extLst>
          </p:cNvPr>
          <p:cNvSpPr txBox="1"/>
          <p:nvPr/>
        </p:nvSpPr>
        <p:spPr>
          <a:xfrm>
            <a:off x="8857979" y="6551515"/>
            <a:ext cx="6094140" cy="246221"/>
          </a:xfrm>
          <a:prstGeom prst="rect">
            <a:avLst/>
          </a:prstGeom>
          <a:noFill/>
        </p:spPr>
        <p:txBody>
          <a:bodyPr wrap="square">
            <a:spAutoFit/>
          </a:bodyPr>
          <a:lstStyle/>
          <a:p>
            <a:r>
              <a:rPr lang="en-US" sz="1000" dirty="0">
                <a:hlinkClick r:id="rId4"/>
              </a:rPr>
              <a:t>https://www.learningscientists.org/blog/2020/11/19-1</a:t>
            </a:r>
            <a:r>
              <a:rPr lang="en-US" sz="1000" dirty="0"/>
              <a:t> </a:t>
            </a:r>
          </a:p>
        </p:txBody>
      </p:sp>
      <p:sp>
        <p:nvSpPr>
          <p:cNvPr id="13" name="TextBox 12">
            <a:extLst>
              <a:ext uri="{FF2B5EF4-FFF2-40B4-BE49-F238E27FC236}">
                <a16:creationId xmlns:a16="http://schemas.microsoft.com/office/drawing/2014/main" id="{9147E331-1001-B737-04DD-1B3365202CA5}"/>
              </a:ext>
            </a:extLst>
          </p:cNvPr>
          <p:cNvSpPr txBox="1"/>
          <p:nvPr/>
        </p:nvSpPr>
        <p:spPr>
          <a:xfrm>
            <a:off x="6953715" y="6557772"/>
            <a:ext cx="2133600" cy="245532"/>
          </a:xfrm>
          <a:prstGeom prst="rect">
            <a:avLst/>
          </a:prstGeom>
          <a:noFill/>
        </p:spPr>
        <p:txBody>
          <a:bodyPr wrap="square">
            <a:spAutoFit/>
          </a:bodyPr>
          <a:lstStyle/>
          <a:p>
            <a:r>
              <a:rPr lang="en-US" sz="1000" dirty="0"/>
              <a:t>Modified from </a:t>
            </a:r>
            <a:r>
              <a:rPr lang="en-US" sz="1000" b="0" dirty="0">
                <a:effectLst/>
              </a:rPr>
              <a:t>Megan </a:t>
            </a:r>
            <a:r>
              <a:rPr lang="en-US" sz="1000" b="0" dirty="0" err="1">
                <a:effectLst/>
              </a:rPr>
              <a:t>Sumeracki</a:t>
            </a:r>
            <a:endParaRPr lang="en-US" sz="1000" dirty="0"/>
          </a:p>
        </p:txBody>
      </p:sp>
    </p:spTree>
    <p:extLst>
      <p:ext uri="{BB962C8B-B14F-4D97-AF65-F5344CB8AC3E}">
        <p14:creationId xmlns:p14="http://schemas.microsoft.com/office/powerpoint/2010/main" val="1888430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6477000" cy="6078379"/>
          </a:xfrm>
        </p:spPr>
        <p:txBody>
          <a:bodyPr anchor="t">
            <a:normAutofit/>
          </a:bodyPr>
          <a:lstStyle/>
          <a:p>
            <a:r>
              <a:rPr lang="en-US" sz="4400" b="1" dirty="0"/>
              <a:t>What is a concept map?</a:t>
            </a:r>
            <a:br>
              <a:rPr lang="en-US" b="1" dirty="0"/>
            </a:br>
            <a:br>
              <a:rPr lang="en-US" b="1" dirty="0"/>
            </a:br>
            <a:r>
              <a:rPr lang="en-US" sz="3100" b="1" dirty="0"/>
              <a:t>Basic</a:t>
            </a:r>
            <a:r>
              <a:rPr lang="en-US" sz="3100" dirty="0"/>
              <a:t>: a diagram of relationships between ideas/concepts/components of a system</a:t>
            </a:r>
            <a:br>
              <a:rPr lang="en-US" sz="3100" dirty="0"/>
            </a:br>
            <a:br>
              <a:rPr lang="en-US" sz="3100" dirty="0"/>
            </a:br>
            <a:br>
              <a:rPr lang="en-US" sz="3100" dirty="0"/>
            </a:br>
            <a:br>
              <a:rPr lang="en-US" sz="3100" dirty="0"/>
            </a:br>
            <a:endParaRPr lang="en-US" sz="3100" dirty="0"/>
          </a:p>
        </p:txBody>
      </p:sp>
      <p:pic>
        <p:nvPicPr>
          <p:cNvPr id="6146" name="Picture 2" descr="example of a concept map describing coffee">
            <a:extLst>
              <a:ext uri="{FF2B5EF4-FFF2-40B4-BE49-F238E27FC236}">
                <a16:creationId xmlns:a16="http://schemas.microsoft.com/office/drawing/2014/main" id="{6C27FB09-A908-95A4-C810-7BC171621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595554"/>
            <a:ext cx="4648200"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75073E2-2F3A-C613-4C62-0C61A7095E40}"/>
              </a:ext>
            </a:extLst>
          </p:cNvPr>
          <p:cNvSpPr txBox="1"/>
          <p:nvPr/>
        </p:nvSpPr>
        <p:spPr>
          <a:xfrm>
            <a:off x="7543800" y="6611779"/>
            <a:ext cx="5257800" cy="246221"/>
          </a:xfrm>
          <a:prstGeom prst="rect">
            <a:avLst/>
          </a:prstGeom>
          <a:noFill/>
        </p:spPr>
        <p:txBody>
          <a:bodyPr wrap="square">
            <a:spAutoFit/>
          </a:bodyPr>
          <a:lstStyle/>
          <a:p>
            <a:r>
              <a:rPr lang="en-US" sz="1000" dirty="0">
                <a:hlinkClick r:id="rId3"/>
              </a:rPr>
              <a:t>https://medicine.llu.edu/academics/resources/concept-mapping-medical-school</a:t>
            </a:r>
            <a:r>
              <a:rPr lang="en-US" sz="1000" dirty="0"/>
              <a:t> </a:t>
            </a:r>
          </a:p>
        </p:txBody>
      </p:sp>
    </p:spTree>
    <p:extLst>
      <p:ext uri="{BB962C8B-B14F-4D97-AF65-F5344CB8AC3E}">
        <p14:creationId xmlns:p14="http://schemas.microsoft.com/office/powerpoint/2010/main" val="3845902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DBA3-7CEB-2651-189B-653F3297EE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528E4-5486-2643-C7DE-9D1F41F9699E}"/>
              </a:ext>
            </a:extLst>
          </p:cNvPr>
          <p:cNvSpPr>
            <a:spLocks noGrp="1"/>
          </p:cNvSpPr>
          <p:nvPr>
            <p:ph type="title"/>
          </p:nvPr>
        </p:nvSpPr>
        <p:spPr>
          <a:xfrm>
            <a:off x="457200" y="533399"/>
            <a:ext cx="6375340" cy="6078379"/>
          </a:xfrm>
        </p:spPr>
        <p:txBody>
          <a:bodyPr anchor="t">
            <a:normAutofit/>
          </a:bodyPr>
          <a:lstStyle/>
          <a:p>
            <a:r>
              <a:rPr lang="en-US" sz="4400" b="1" dirty="0"/>
              <a:t>What is a concept map?</a:t>
            </a:r>
            <a:br>
              <a:rPr lang="en-US" b="1" dirty="0"/>
            </a:br>
            <a:br>
              <a:rPr lang="en-US" b="1" dirty="0"/>
            </a:br>
            <a:r>
              <a:rPr lang="en-US" sz="3100" b="1" dirty="0"/>
              <a:t>Basic</a:t>
            </a:r>
            <a:r>
              <a:rPr lang="en-US" sz="3100" dirty="0"/>
              <a:t>: a diagram of relationships between ideas/concepts/components of a system</a:t>
            </a:r>
            <a:br>
              <a:rPr lang="en-US" sz="3100" dirty="0"/>
            </a:br>
            <a:br>
              <a:rPr lang="en-US" sz="3100" dirty="0"/>
            </a:br>
            <a:r>
              <a:rPr lang="en-US" sz="3100" b="1" dirty="0"/>
              <a:t>Beyond</a:t>
            </a:r>
            <a:r>
              <a:rPr lang="en-US" sz="3100" dirty="0"/>
              <a:t>: schematics, flowcharts, diagrams, infographics, illustrations, rich pictures, mathematical equations, 3D models, stakeholder engagement</a:t>
            </a:r>
            <a:br>
              <a:rPr lang="en-US" sz="3100" dirty="0"/>
            </a:br>
            <a:br>
              <a:rPr lang="en-US" sz="3100" dirty="0"/>
            </a:br>
            <a:endParaRPr lang="en-US" sz="3100" dirty="0"/>
          </a:p>
        </p:txBody>
      </p:sp>
      <p:sp>
        <p:nvSpPr>
          <p:cNvPr id="10" name="Rectangle 9">
            <a:extLst>
              <a:ext uri="{FF2B5EF4-FFF2-40B4-BE49-F238E27FC236}">
                <a16:creationId xmlns:a16="http://schemas.microsoft.com/office/drawing/2014/main" id="{65F37C23-B931-4C53-2A33-86AF6134DB5C}"/>
              </a:ext>
            </a:extLst>
          </p:cNvPr>
          <p:cNvSpPr/>
          <p:nvPr/>
        </p:nvSpPr>
        <p:spPr>
          <a:xfrm>
            <a:off x="6705600" y="1066800"/>
            <a:ext cx="5410200" cy="533400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75B8C66-5D2F-1EC7-7594-F59D6A688649}"/>
              </a:ext>
            </a:extLst>
          </p:cNvPr>
          <p:cNvPicPr>
            <a:picLocks noChangeAspect="1"/>
          </p:cNvPicPr>
          <p:nvPr/>
        </p:nvPicPr>
        <p:blipFill>
          <a:blip r:embed="rId2">
            <a:extLst>
              <a:ext uri="{28A0092B-C50C-407E-A947-70E740481C1C}">
                <a14:useLocalDpi xmlns:a14="http://schemas.microsoft.com/office/drawing/2010/main" val="0"/>
              </a:ext>
            </a:extLst>
          </a:blip>
          <a:srcRect b="7051"/>
          <a:stretch/>
        </p:blipFill>
        <p:spPr>
          <a:xfrm>
            <a:off x="6832540" y="1306414"/>
            <a:ext cx="5156319" cy="3581400"/>
          </a:xfrm>
          <a:prstGeom prst="rect">
            <a:avLst/>
          </a:prstGeom>
        </p:spPr>
      </p:pic>
      <p:sp>
        <p:nvSpPr>
          <p:cNvPr id="9" name="TextBox 8">
            <a:extLst>
              <a:ext uri="{FF2B5EF4-FFF2-40B4-BE49-F238E27FC236}">
                <a16:creationId xmlns:a16="http://schemas.microsoft.com/office/drawing/2014/main" id="{D2ACC89A-6199-98A7-B244-2636093DE1F4}"/>
              </a:ext>
            </a:extLst>
          </p:cNvPr>
          <p:cNvSpPr txBox="1"/>
          <p:nvPr/>
        </p:nvSpPr>
        <p:spPr>
          <a:xfrm>
            <a:off x="6900746" y="5163086"/>
            <a:ext cx="5413535" cy="1477328"/>
          </a:xfrm>
          <a:prstGeom prst="rect">
            <a:avLst/>
          </a:prstGeom>
          <a:noFill/>
        </p:spPr>
        <p:txBody>
          <a:bodyPr wrap="square" rtlCol="0">
            <a:spAutoFit/>
          </a:bodyPr>
          <a:lstStyle/>
          <a:p>
            <a:r>
              <a:rPr lang="en-US" sz="1800" dirty="0">
                <a:effectLst/>
              </a:rPr>
              <a:t>Rich picture prepared by stakeholders involved in sustainable use of ground water in Noord Brabant, the Netherlands (ICRA, 1999)</a:t>
            </a:r>
            <a:br>
              <a:rPr lang="en-US" sz="1800" dirty="0">
                <a:effectLst/>
              </a:rPr>
            </a:br>
            <a:endParaRPr lang="en-US" dirty="0"/>
          </a:p>
          <a:p>
            <a:endParaRPr lang="en-US" dirty="0"/>
          </a:p>
        </p:txBody>
      </p:sp>
    </p:spTree>
    <p:extLst>
      <p:ext uri="{BB962C8B-B14F-4D97-AF65-F5344CB8AC3E}">
        <p14:creationId xmlns:p14="http://schemas.microsoft.com/office/powerpoint/2010/main" val="42047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92C200-16FF-B049-8E30-2B728AF76951}"/>
              </a:ext>
            </a:extLst>
          </p:cNvPr>
          <p:cNvSpPr txBox="1">
            <a:spLocks/>
          </p:cNvSpPr>
          <p:nvPr/>
        </p:nvSpPr>
        <p:spPr>
          <a:xfrm>
            <a:off x="457200" y="76200"/>
            <a:ext cx="9753600" cy="2057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Why use concept maps?</a:t>
            </a:r>
            <a:br>
              <a:rPr lang="en-US" b="1" dirty="0"/>
            </a:br>
            <a:endParaRPr lang="en-US" sz="3100" dirty="0"/>
          </a:p>
        </p:txBody>
      </p:sp>
      <p:sp>
        <p:nvSpPr>
          <p:cNvPr id="4" name="Title 1">
            <a:extLst>
              <a:ext uri="{FF2B5EF4-FFF2-40B4-BE49-F238E27FC236}">
                <a16:creationId xmlns:a16="http://schemas.microsoft.com/office/drawing/2014/main" id="{A538AA8D-ECE2-654F-A0BC-E84FC01C15CC}"/>
              </a:ext>
            </a:extLst>
          </p:cNvPr>
          <p:cNvSpPr txBox="1">
            <a:spLocks/>
          </p:cNvSpPr>
          <p:nvPr/>
        </p:nvSpPr>
        <p:spPr>
          <a:xfrm>
            <a:off x="533400" y="1981200"/>
            <a:ext cx="5562600" cy="4686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3100" dirty="0"/>
              <a:t>Brainstorm </a:t>
            </a:r>
          </a:p>
          <a:p>
            <a:pPr marL="457200" indent="-457200">
              <a:buFont typeface="Arial" panose="020B0604020202020204" pitchFamily="34" charset="0"/>
              <a:buChar char="•"/>
            </a:pPr>
            <a:r>
              <a:rPr lang="en-US" sz="3100" dirty="0"/>
              <a:t>Organize ideas</a:t>
            </a:r>
          </a:p>
          <a:p>
            <a:pPr marL="457200" indent="-457200">
              <a:buFont typeface="Arial" panose="020B0604020202020204" pitchFamily="34" charset="0"/>
              <a:buChar char="•"/>
            </a:pPr>
            <a:r>
              <a:rPr lang="en-US" sz="3100" dirty="0"/>
              <a:t>Identify gaps in knowledge or assumptions</a:t>
            </a:r>
          </a:p>
          <a:p>
            <a:pPr marL="457200" indent="-457200">
              <a:buFont typeface="Arial" panose="020B0604020202020204" pitchFamily="34" charset="0"/>
              <a:buChar char="•"/>
            </a:pPr>
            <a:r>
              <a:rPr lang="en-US" sz="3100" dirty="0"/>
              <a:t>Designing study design or paper narrative</a:t>
            </a:r>
          </a:p>
          <a:p>
            <a:pPr marL="457200" indent="-457200">
              <a:buFont typeface="Arial" panose="020B0604020202020204" pitchFamily="34" charset="0"/>
              <a:buChar char="•"/>
            </a:pPr>
            <a:r>
              <a:rPr lang="en-US" sz="3100" dirty="0"/>
              <a:t>Visually illustrate complex systems or where your research fits in a larger system</a:t>
            </a:r>
          </a:p>
          <a:p>
            <a:pPr marL="457200" indent="-457200">
              <a:buFont typeface="Arial" panose="020B0604020202020204" pitchFamily="34" charset="0"/>
              <a:buChar char="•"/>
            </a:pPr>
            <a:r>
              <a:rPr lang="en-US" sz="3100" dirty="0"/>
              <a:t>Collaboration </a:t>
            </a:r>
          </a:p>
          <a:p>
            <a:pPr marL="457200" indent="-457200">
              <a:buFont typeface="Arial" panose="020B0604020202020204" pitchFamily="34" charset="0"/>
              <a:buChar char="•"/>
            </a:pPr>
            <a:endParaRPr lang="en-US" sz="3100" dirty="0"/>
          </a:p>
          <a:p>
            <a:pPr marL="457200" indent="-457200">
              <a:buFont typeface="Arial" panose="020B0604020202020204" pitchFamily="34" charset="0"/>
              <a:buChar char="•"/>
            </a:pPr>
            <a:endParaRPr lang="en-US" sz="3100" dirty="0"/>
          </a:p>
          <a:p>
            <a:pPr marL="457200" indent="-457200">
              <a:buFont typeface="Arial" panose="020B0604020202020204" pitchFamily="34" charset="0"/>
              <a:buChar char="•"/>
            </a:pPr>
            <a:endParaRPr lang="en-US" sz="3100" dirty="0"/>
          </a:p>
        </p:txBody>
      </p:sp>
      <p:pic>
        <p:nvPicPr>
          <p:cNvPr id="13314" name="Picture 2" descr="Mixing Problems to Find Solutions Mind Map">
            <a:extLst>
              <a:ext uri="{FF2B5EF4-FFF2-40B4-BE49-F238E27FC236}">
                <a16:creationId xmlns:a16="http://schemas.microsoft.com/office/drawing/2014/main" id="{C855BCE3-C8FD-6121-88DF-80438BB10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00200"/>
            <a:ext cx="5566103" cy="44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820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94962"/>
            <a:ext cx="9525000" cy="990600"/>
          </a:xfrm>
        </p:spPr>
        <p:txBody>
          <a:bodyPr>
            <a:normAutofit fontScale="90000"/>
          </a:bodyPr>
          <a:lstStyle/>
          <a:p>
            <a:r>
              <a:rPr lang="en-US" dirty="0"/>
              <a:t>Introduction: Representing a study system</a:t>
            </a:r>
          </a:p>
        </p:txBody>
      </p:sp>
      <p:pic>
        <p:nvPicPr>
          <p:cNvPr id="3" name="Picture 2"/>
          <p:cNvPicPr>
            <a:picLocks noChangeAspect="1"/>
          </p:cNvPicPr>
          <p:nvPr/>
        </p:nvPicPr>
        <p:blipFill rotWithShape="1">
          <a:blip r:embed="rId2"/>
          <a:srcRect l="806" r="2774" b="4849"/>
          <a:stretch/>
        </p:blipFill>
        <p:spPr>
          <a:xfrm>
            <a:off x="2552700" y="1771262"/>
            <a:ext cx="6781800" cy="4705738"/>
          </a:xfrm>
          <a:prstGeom prst="rect">
            <a:avLst/>
          </a:prstGeom>
        </p:spPr>
      </p:pic>
      <p:sp>
        <p:nvSpPr>
          <p:cNvPr id="4" name="TextBox 3"/>
          <p:cNvSpPr txBox="1"/>
          <p:nvPr/>
        </p:nvSpPr>
        <p:spPr>
          <a:xfrm>
            <a:off x="9448800" y="6463990"/>
            <a:ext cx="2743200" cy="381000"/>
          </a:xfrm>
          <a:prstGeom prst="rect">
            <a:avLst/>
          </a:prstGeom>
          <a:noFill/>
        </p:spPr>
        <p:txBody>
          <a:bodyPr wrap="square" rtlCol="0">
            <a:spAutoFit/>
          </a:bodyPr>
          <a:lstStyle/>
          <a:p>
            <a:pPr algn="r"/>
            <a:r>
              <a:rPr lang="en-US" dirty="0" err="1"/>
              <a:t>Mehmel</a:t>
            </a:r>
            <a:r>
              <a:rPr lang="en-US" dirty="0"/>
              <a:t> 2017</a:t>
            </a:r>
          </a:p>
        </p:txBody>
      </p:sp>
      <p:sp>
        <p:nvSpPr>
          <p:cNvPr id="5" name="Title 1">
            <a:extLst>
              <a:ext uri="{FF2B5EF4-FFF2-40B4-BE49-F238E27FC236}">
                <a16:creationId xmlns:a16="http://schemas.microsoft.com/office/drawing/2014/main" id="{CD3F19A9-12C9-E979-BBDA-DC15FB614057}"/>
              </a:ext>
            </a:extLst>
          </p:cNvPr>
          <p:cNvSpPr txBox="1">
            <a:spLocks/>
          </p:cNvSpPr>
          <p:nvPr/>
        </p:nvSpPr>
        <p:spPr>
          <a:xfrm>
            <a:off x="304800" y="0"/>
            <a:ext cx="10515600" cy="12192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br>
              <a:rPr lang="en-US" sz="4400" dirty="0"/>
            </a:br>
            <a:r>
              <a:rPr lang="en-US" sz="4400" b="1" dirty="0"/>
              <a:t>Concept Mapping for the Senior Thesis</a:t>
            </a:r>
            <a:br>
              <a:rPr lang="en-US" sz="4400" b="1" dirty="0"/>
            </a:br>
            <a:endParaRPr lang="en-US" sz="4400" b="1" dirty="0"/>
          </a:p>
        </p:txBody>
      </p:sp>
    </p:spTree>
    <p:extLst>
      <p:ext uri="{BB962C8B-B14F-4D97-AF65-F5344CB8AC3E}">
        <p14:creationId xmlns:p14="http://schemas.microsoft.com/office/powerpoint/2010/main" val="1943967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27D00-AE58-5D45-E917-CCF799F29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A2C4C-5FEA-BC38-C6E3-FA17607D30E5}"/>
              </a:ext>
            </a:extLst>
          </p:cNvPr>
          <p:cNvSpPr>
            <a:spLocks noGrp="1"/>
          </p:cNvSpPr>
          <p:nvPr>
            <p:ph type="title"/>
          </p:nvPr>
        </p:nvSpPr>
        <p:spPr>
          <a:xfrm>
            <a:off x="457200" y="457200"/>
            <a:ext cx="9220200" cy="990600"/>
          </a:xfrm>
        </p:spPr>
        <p:txBody>
          <a:bodyPr>
            <a:normAutofit fontScale="90000"/>
          </a:bodyPr>
          <a:lstStyle/>
          <a:p>
            <a:r>
              <a:rPr lang="en-US" dirty="0"/>
              <a:t>Introduction: Representing a study system</a:t>
            </a:r>
          </a:p>
        </p:txBody>
      </p:sp>
      <p:sp>
        <p:nvSpPr>
          <p:cNvPr id="4" name="TextBox 3">
            <a:extLst>
              <a:ext uri="{FF2B5EF4-FFF2-40B4-BE49-F238E27FC236}">
                <a16:creationId xmlns:a16="http://schemas.microsoft.com/office/drawing/2014/main" id="{CF7E438B-8898-DFDB-83CF-B19A87BE9144}"/>
              </a:ext>
            </a:extLst>
          </p:cNvPr>
          <p:cNvSpPr txBox="1"/>
          <p:nvPr/>
        </p:nvSpPr>
        <p:spPr>
          <a:xfrm>
            <a:off x="9372600" y="6438900"/>
            <a:ext cx="2743200" cy="381000"/>
          </a:xfrm>
          <a:prstGeom prst="rect">
            <a:avLst/>
          </a:prstGeom>
          <a:noFill/>
        </p:spPr>
        <p:txBody>
          <a:bodyPr wrap="square" rtlCol="0">
            <a:spAutoFit/>
          </a:bodyPr>
          <a:lstStyle/>
          <a:p>
            <a:pPr algn="r"/>
            <a:r>
              <a:rPr lang="en-US" dirty="0"/>
              <a:t>Wu et al. 2022</a:t>
            </a:r>
          </a:p>
        </p:txBody>
      </p:sp>
      <p:pic>
        <p:nvPicPr>
          <p:cNvPr id="8" name="Picture 7" descr="A diagram of a circular chart&#10;&#10;Description automatically generated">
            <a:extLst>
              <a:ext uri="{FF2B5EF4-FFF2-40B4-BE49-F238E27FC236}">
                <a16:creationId xmlns:a16="http://schemas.microsoft.com/office/drawing/2014/main" id="{BD3F353C-5C21-69E9-1FC7-AFA912D71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41" y="1447800"/>
            <a:ext cx="11042230" cy="4889227"/>
          </a:xfrm>
          <a:prstGeom prst="rect">
            <a:avLst/>
          </a:prstGeom>
        </p:spPr>
      </p:pic>
    </p:spTree>
    <p:extLst>
      <p:ext uri="{BB962C8B-B14F-4D97-AF65-F5344CB8AC3E}">
        <p14:creationId xmlns:p14="http://schemas.microsoft.com/office/powerpoint/2010/main" val="4246396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d4d3YmyLIqU/VD2tcVKAejI/AAAAAAAAjc8/aB4jfftUcXI/s1600/12c6fba445e293381f42ce1f6f6c1a0b27ea0dda4153110e07d021feb6a3cab3%2B(1).png"/>
          <p:cNvPicPr>
            <a:picLocks noChangeAspect="1" noChangeArrowheads="1"/>
          </p:cNvPicPr>
          <p:nvPr/>
        </p:nvPicPr>
        <p:blipFill rotWithShape="1">
          <a:blip r:embed="rId2">
            <a:extLst>
              <a:ext uri="{28A0092B-C50C-407E-A947-70E740481C1C}">
                <a14:useLocalDpi xmlns:a14="http://schemas.microsoft.com/office/drawing/2010/main" val="0"/>
              </a:ext>
            </a:extLst>
          </a:blip>
          <a:srcRect l="-754" r="11854" b="17539"/>
          <a:stretch/>
        </p:blipFill>
        <p:spPr bwMode="auto">
          <a:xfrm>
            <a:off x="1676401" y="796817"/>
            <a:ext cx="8989741" cy="59803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22302"/>
            <a:ext cx="9774509" cy="1325563"/>
          </a:xfrm>
        </p:spPr>
        <p:txBody>
          <a:bodyPr/>
          <a:lstStyle/>
          <a:p>
            <a:r>
              <a:rPr lang="en-US" dirty="0"/>
              <a:t>Methods: Designing or representing study</a:t>
            </a:r>
          </a:p>
        </p:txBody>
      </p:sp>
      <p:sp>
        <p:nvSpPr>
          <p:cNvPr id="3" name="Rectangle 2"/>
          <p:cNvSpPr/>
          <p:nvPr/>
        </p:nvSpPr>
        <p:spPr>
          <a:xfrm>
            <a:off x="1525859" y="6400801"/>
            <a:ext cx="8763000" cy="246221"/>
          </a:xfrm>
          <a:prstGeom prst="rect">
            <a:avLst/>
          </a:prstGeom>
        </p:spPr>
        <p:txBody>
          <a:bodyPr wrap="square">
            <a:spAutoFit/>
          </a:bodyPr>
          <a:lstStyle/>
          <a:p>
            <a:r>
              <a:rPr lang="en-US" sz="1000" dirty="0">
                <a:solidFill>
                  <a:srgbClr val="0070C0"/>
                </a:solidFill>
              </a:rPr>
              <a:t>http://keaysclass.blogspot.com/2014/10/coggle-it-ap-stat-designing-study-41.html</a:t>
            </a:r>
          </a:p>
        </p:txBody>
      </p:sp>
    </p:spTree>
    <p:extLst>
      <p:ext uri="{BB962C8B-B14F-4D97-AF65-F5344CB8AC3E}">
        <p14:creationId xmlns:p14="http://schemas.microsoft.com/office/powerpoint/2010/main" val="4121325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F23A6-D20F-1B2C-EC55-CB1916DDEA72}"/>
            </a:ext>
          </a:extLst>
        </p:cNvPr>
        <p:cNvGrpSpPr/>
        <p:nvPr/>
      </p:nvGrpSpPr>
      <p:grpSpPr>
        <a:xfrm>
          <a:off x="0" y="0"/>
          <a:ext cx="0" cy="0"/>
          <a:chOff x="0" y="0"/>
          <a:chExt cx="0" cy="0"/>
        </a:xfrm>
      </p:grpSpPr>
      <p:pic>
        <p:nvPicPr>
          <p:cNvPr id="5" name="Picture 4" descr="A diagram of a project&#10;&#10;Description automatically generated">
            <a:extLst>
              <a:ext uri="{FF2B5EF4-FFF2-40B4-BE49-F238E27FC236}">
                <a16:creationId xmlns:a16="http://schemas.microsoft.com/office/drawing/2014/main" id="{C726D604-DCF6-0E60-1C49-F25AA809D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08" y="1363733"/>
            <a:ext cx="10494691" cy="5090966"/>
          </a:xfrm>
          <a:prstGeom prst="rect">
            <a:avLst/>
          </a:prstGeom>
        </p:spPr>
      </p:pic>
      <p:sp>
        <p:nvSpPr>
          <p:cNvPr id="6" name="TextBox 5">
            <a:extLst>
              <a:ext uri="{FF2B5EF4-FFF2-40B4-BE49-F238E27FC236}">
                <a16:creationId xmlns:a16="http://schemas.microsoft.com/office/drawing/2014/main" id="{55EF56F1-0623-1F39-47B8-438B2C48161E}"/>
              </a:ext>
            </a:extLst>
          </p:cNvPr>
          <p:cNvSpPr txBox="1"/>
          <p:nvPr/>
        </p:nvSpPr>
        <p:spPr>
          <a:xfrm>
            <a:off x="9448800" y="6441691"/>
            <a:ext cx="2743200" cy="381000"/>
          </a:xfrm>
          <a:prstGeom prst="rect">
            <a:avLst/>
          </a:prstGeom>
          <a:noFill/>
        </p:spPr>
        <p:txBody>
          <a:bodyPr wrap="square" rtlCol="0">
            <a:spAutoFit/>
          </a:bodyPr>
          <a:lstStyle/>
          <a:p>
            <a:pPr algn="r"/>
            <a:r>
              <a:rPr lang="en-US" dirty="0"/>
              <a:t>Wu et al. 2022</a:t>
            </a:r>
          </a:p>
        </p:txBody>
      </p:sp>
      <p:sp>
        <p:nvSpPr>
          <p:cNvPr id="12" name="Title 1">
            <a:extLst>
              <a:ext uri="{FF2B5EF4-FFF2-40B4-BE49-F238E27FC236}">
                <a16:creationId xmlns:a16="http://schemas.microsoft.com/office/drawing/2014/main" id="{35616064-0817-ACBC-363E-3754C8A8D0E0}"/>
              </a:ext>
            </a:extLst>
          </p:cNvPr>
          <p:cNvSpPr>
            <a:spLocks noGrp="1"/>
          </p:cNvSpPr>
          <p:nvPr>
            <p:ph type="title"/>
          </p:nvPr>
        </p:nvSpPr>
        <p:spPr>
          <a:xfrm>
            <a:off x="304800" y="-22302"/>
            <a:ext cx="9774509" cy="1325563"/>
          </a:xfrm>
        </p:spPr>
        <p:txBody>
          <a:bodyPr/>
          <a:lstStyle/>
          <a:p>
            <a:r>
              <a:rPr lang="en-US" dirty="0"/>
              <a:t>Methods: Designing or representing study</a:t>
            </a:r>
          </a:p>
        </p:txBody>
      </p:sp>
    </p:spTree>
    <p:extLst>
      <p:ext uri="{BB962C8B-B14F-4D97-AF65-F5344CB8AC3E}">
        <p14:creationId xmlns:p14="http://schemas.microsoft.com/office/powerpoint/2010/main" val="37827205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352</TotalTime>
  <Words>695</Words>
  <Application>Microsoft Macintosh PowerPoint</Application>
  <PresentationFormat>Widescreen</PresentationFormat>
  <Paragraphs>80</Paragraphs>
  <Slides>18</Slides>
  <Notes>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Calibri</vt:lpstr>
      <vt:lpstr>Office Theme</vt:lpstr>
      <vt:lpstr>Concept Mapping</vt:lpstr>
      <vt:lpstr>What is a concept map?   </vt:lpstr>
      <vt:lpstr>What is a concept map?  Basic: a diagram of relationships between ideas/concepts/components of a system    </vt:lpstr>
      <vt:lpstr>What is a concept map?  Basic: a diagram of relationships between ideas/concepts/components of a system  Beyond: schematics, flowcharts, diagrams, infographics, illustrations, rich pictures, mathematical equations, 3D models, stakeholder engagement  </vt:lpstr>
      <vt:lpstr>PowerPoint Presentation</vt:lpstr>
      <vt:lpstr>Introduction: Representing a study system</vt:lpstr>
      <vt:lpstr>Introduction: Representing a study system</vt:lpstr>
      <vt:lpstr>Methods: Designing or representing study</vt:lpstr>
      <vt:lpstr>Methods: Designing or representing study</vt:lpstr>
      <vt:lpstr>Methods: Designing or representing study</vt:lpstr>
      <vt:lpstr>Graphical Abstract: Summary of study topic</vt:lpstr>
      <vt:lpstr>Graphical Abstract: Key finding of study</vt:lpstr>
      <vt:lpstr> Concept Mapping for the Senior Thesis </vt:lpstr>
      <vt:lpstr>Making a Concept Map</vt:lpstr>
      <vt:lpstr>PowerPoint Presentation</vt:lpstr>
      <vt:lpstr>PowerPoint Presentation</vt:lpstr>
      <vt:lpstr>Need a jumpstart?</vt:lpstr>
      <vt:lpstr>What next? Make your Map!</vt:lpstr>
    </vt:vector>
  </TitlesOfParts>
  <Company>Barnard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Mapping: 1. Learning through making explicit mental connections and association patterns  2. Presenting complex material to others</dc:title>
  <dc:creator>SP</dc:creator>
  <cp:lastModifiedBy>Suzanne Macey</cp:lastModifiedBy>
  <cp:revision>24</cp:revision>
  <dcterms:created xsi:type="dcterms:W3CDTF">2015-10-01T14:18:09Z</dcterms:created>
  <dcterms:modified xsi:type="dcterms:W3CDTF">2025-02-12T20:57:41Z</dcterms:modified>
</cp:coreProperties>
</file>