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glThIBeG19GxelNLOum8KtdDQs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52a662af3_0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g2a52a662af3_0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a52a662af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g2a52a662af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" name="Google Shape;2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ool.barnard.edu/envsci/index.php/how-to/write-a-thesis-proposal/" TargetMode="External"/><Relationship Id="rId4" Type="http://schemas.openxmlformats.org/officeDocument/2006/relationships/hyperlink" Target="https://cool.barnard.edu/envsci/index.php/write-an-introduction/" TargetMode="External"/><Relationship Id="rId5" Type="http://schemas.openxmlformats.org/officeDocument/2006/relationships/hyperlink" Target="https://cool.barnard.edu/envsci/index.php/how-to-do-a-meta-analysis/" TargetMode="External"/><Relationship Id="rId6" Type="http://schemas.openxmlformats.org/officeDocument/2006/relationships/hyperlink" Target="https://youtu.be/2v27Ili2Jps" TargetMode="External"/><Relationship Id="rId7" Type="http://schemas.openxmlformats.org/officeDocument/2006/relationships/hyperlink" Target="https://drive.google.com/drive/folders/0B0VptUHQqBdJSW52amxQcGhQb1U?resourcekey=0-2xYH1fGjv58FD2tMA2Givg&amp;usp=driv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722429" y="222590"/>
            <a:ext cx="8747141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Writing your thesis proposal introduction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3725" y="951365"/>
            <a:ext cx="7504545" cy="443588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0" name="Google Shape;90;p1"/>
          <p:cNvSpPr/>
          <p:nvPr/>
        </p:nvSpPr>
        <p:spPr>
          <a:xfrm>
            <a:off x="1722429" y="5445757"/>
            <a:ext cx="8747141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1367710">
            <a:off x="5527244" y="2693754"/>
            <a:ext cx="457792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Use this page and the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resources at the bottom</a:t>
            </a:r>
            <a:endParaRPr b="1" i="0" sz="24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135082" y="175834"/>
            <a:ext cx="11866418" cy="5770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The Function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Thoroughly sets up the scientific story of your project by answering these questions: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am I studying?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it an important topic? Why should the reader continue?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we know already about this topic?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unknown about your topic (the challenge or problem)? 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</a:t>
            </a:r>
            <a:r>
              <a:rPr b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research help address the problem?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do?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I need to tell the reader so they will be able to understand (and contextualize) the rest of the thesis?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/>
          <p:nvPr/>
        </p:nvSpPr>
        <p:spPr>
          <a:xfrm flipH="1" rot="10800000">
            <a:off x="2147804" y="1698509"/>
            <a:ext cx="7873532" cy="5031574"/>
          </a:xfrm>
          <a:prstGeom prst="triangle">
            <a:avLst>
              <a:gd fmla="val 50000" name="adj"/>
            </a:avLst>
          </a:prstGeom>
          <a:solidFill>
            <a:srgbClr val="C9C9C9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259774" y="982582"/>
            <a:ext cx="1144039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of triangle: tell a story while moving from very </a:t>
            </a:r>
            <a:r>
              <a:rPr b="1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to specifics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about your topic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2923660" y="1764068"/>
            <a:ext cx="63446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Big picture of topic (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“hook” to grab readers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1726883" y="123893"/>
            <a:ext cx="873823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The Flow </a:t>
            </a:r>
            <a:r>
              <a:rPr b="0" i="1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(triangle/funnel method)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2826862" y="2355841"/>
            <a:ext cx="658975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Literature review on background &amp; previous research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known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topic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3983373" y="3254710"/>
            <a:ext cx="427097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Define problem / knowledge gap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unknowns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4495800" y="4202129"/>
            <a:ext cx="322490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your thesis will help fill knowledge gap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5158628" y="5143833"/>
            <a:ext cx="19204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Your thesis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/>
          <p:nvPr/>
        </p:nvSpPr>
        <p:spPr>
          <a:xfrm flipH="1" rot="10800000">
            <a:off x="2147804" y="1698509"/>
            <a:ext cx="7873532" cy="5031574"/>
          </a:xfrm>
          <a:prstGeom prst="triangle">
            <a:avLst>
              <a:gd fmla="val 50000" name="adj"/>
            </a:avLst>
          </a:prstGeom>
          <a:solidFill>
            <a:srgbClr val="C9C9C9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259774" y="982582"/>
            <a:ext cx="1144039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of triangle: tell a story while moving from very </a:t>
            </a:r>
            <a:r>
              <a:rPr b="1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to specifics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about your topic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 txBox="1"/>
          <p:nvPr/>
        </p:nvSpPr>
        <p:spPr>
          <a:xfrm>
            <a:off x="2923660" y="1764068"/>
            <a:ext cx="63446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Big picture of topic (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“hook” to grab readers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0" y="4897332"/>
            <a:ext cx="5390791" cy="19236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Reminders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the problem and background succinctly but comprehensively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curiosity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 the reader how your thesis addresses the problem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key references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1726883" y="123893"/>
            <a:ext cx="873823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The Flow </a:t>
            </a:r>
            <a:r>
              <a:rPr b="0" i="1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(triangle/funnel method)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 txBox="1"/>
          <p:nvPr/>
        </p:nvSpPr>
        <p:spPr>
          <a:xfrm>
            <a:off x="2826862" y="2355841"/>
            <a:ext cx="658975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Literature review on background &amp; previous research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known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topic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3983373" y="3254710"/>
            <a:ext cx="427097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Define problem / knowledge gap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unknowns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4495800" y="4202129"/>
            <a:ext cx="322490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your thesis will help fill knowledge gap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5158628" y="5143833"/>
            <a:ext cx="19204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Your thesis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a52a662af3_0_13"/>
          <p:cNvSpPr/>
          <p:nvPr/>
        </p:nvSpPr>
        <p:spPr>
          <a:xfrm flipH="1" rot="10800000">
            <a:off x="-21650" y="33300"/>
            <a:ext cx="12209400" cy="6795900"/>
          </a:xfrm>
          <a:prstGeom prst="triangle">
            <a:avLst>
              <a:gd fmla="val 50088" name="adj"/>
            </a:avLst>
          </a:prstGeom>
          <a:solidFill>
            <a:srgbClr val="B6D7A8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g2a52a662af3_0_13"/>
          <p:cNvCxnSpPr/>
          <p:nvPr/>
        </p:nvCxnSpPr>
        <p:spPr>
          <a:xfrm flipH="1" rot="10800000">
            <a:off x="773050" y="722525"/>
            <a:ext cx="10593600" cy="32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g2a52a662af3_0_13"/>
          <p:cNvCxnSpPr/>
          <p:nvPr/>
        </p:nvCxnSpPr>
        <p:spPr>
          <a:xfrm flipH="1" rot="10800000">
            <a:off x="2211000" y="1791900"/>
            <a:ext cx="7909500" cy="1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9" name="Google Shape;129;g2a52a662af3_0_13"/>
          <p:cNvCxnSpPr/>
          <p:nvPr/>
        </p:nvCxnSpPr>
        <p:spPr>
          <a:xfrm flipH="1" rot="10800000">
            <a:off x="2894200" y="2849150"/>
            <a:ext cx="6351300" cy="1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g2a52a662af3_0_13"/>
          <p:cNvCxnSpPr/>
          <p:nvPr/>
        </p:nvCxnSpPr>
        <p:spPr>
          <a:xfrm>
            <a:off x="4582775" y="4364975"/>
            <a:ext cx="3008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1" name="Google Shape;131;g2a52a662af3_0_13"/>
          <p:cNvSpPr txBox="1"/>
          <p:nvPr/>
        </p:nvSpPr>
        <p:spPr>
          <a:xfrm>
            <a:off x="280940" y="105850"/>
            <a:ext cx="11630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interest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studying:</a:t>
            </a:r>
            <a:endParaRPr b="1" sz="18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2a52a662af3_0_13"/>
          <p:cNvSpPr txBox="1"/>
          <p:nvPr/>
        </p:nvSpPr>
        <p:spPr>
          <a:xfrm>
            <a:off x="1141200" y="974825"/>
            <a:ext cx="990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solving for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problem/investigating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unknown: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g2a52a662af3_0_13"/>
          <p:cNvSpPr txBox="1"/>
          <p:nvPr/>
        </p:nvSpPr>
        <p:spPr>
          <a:xfrm>
            <a:off x="2436450" y="1993675"/>
            <a:ext cx="731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topic &amp; problem/investigation is relevant because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2a52a662af3_0_13"/>
          <p:cNvSpPr txBox="1"/>
          <p:nvPr/>
        </p:nvSpPr>
        <p:spPr>
          <a:xfrm>
            <a:off x="3440200" y="3012525"/>
            <a:ext cx="5285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methods of analysis/investigation will include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2a52a662af3_0_13"/>
          <p:cNvSpPr txBox="1"/>
          <p:nvPr/>
        </p:nvSpPr>
        <p:spPr>
          <a:xfrm>
            <a:off x="4415900" y="4424775"/>
            <a:ext cx="3315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implications of this project will be: </a:t>
            </a:r>
            <a:endParaRPr b="1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a52a662af3_0_0"/>
          <p:cNvSpPr/>
          <p:nvPr/>
        </p:nvSpPr>
        <p:spPr>
          <a:xfrm flipH="1" rot="10800000">
            <a:off x="-21650" y="33300"/>
            <a:ext cx="12209400" cy="6795900"/>
          </a:xfrm>
          <a:prstGeom prst="triangle">
            <a:avLst>
              <a:gd fmla="val 50088" name="adj"/>
            </a:avLst>
          </a:prstGeom>
          <a:solidFill>
            <a:srgbClr val="B6D7A8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" name="Google Shape;141;g2a52a662af3_0_0"/>
          <p:cNvCxnSpPr/>
          <p:nvPr/>
        </p:nvCxnSpPr>
        <p:spPr>
          <a:xfrm flipH="1" rot="10800000">
            <a:off x="773050" y="722525"/>
            <a:ext cx="10593600" cy="32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g2a52a662af3_0_0"/>
          <p:cNvCxnSpPr/>
          <p:nvPr/>
        </p:nvCxnSpPr>
        <p:spPr>
          <a:xfrm flipH="1" rot="10800000">
            <a:off x="2211000" y="1791900"/>
            <a:ext cx="7909500" cy="1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3" name="Google Shape;143;g2a52a662af3_0_0"/>
          <p:cNvCxnSpPr/>
          <p:nvPr/>
        </p:nvCxnSpPr>
        <p:spPr>
          <a:xfrm flipH="1" rot="10800000">
            <a:off x="2894200" y="2849150"/>
            <a:ext cx="6351300" cy="1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g2a52a662af3_0_0"/>
          <p:cNvCxnSpPr/>
          <p:nvPr/>
        </p:nvCxnSpPr>
        <p:spPr>
          <a:xfrm>
            <a:off x="4582775" y="4364975"/>
            <a:ext cx="3008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5" name="Google Shape;145;g2a52a662af3_0_0"/>
          <p:cNvSpPr txBox="1"/>
          <p:nvPr/>
        </p:nvSpPr>
        <p:spPr>
          <a:xfrm>
            <a:off x="271915" y="97500"/>
            <a:ext cx="11630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interest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studying: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rban heat islands and the social/ecological impacts of Million Trees in cities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g2a52a662af3_0_0"/>
          <p:cNvSpPr txBox="1"/>
          <p:nvPr/>
        </p:nvSpPr>
        <p:spPr>
          <a:xfrm>
            <a:off x="1141200" y="944700"/>
            <a:ext cx="990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solving for this problem/investigating this unknown: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neighborhood/community differences in benefits (heat mitigation) received from NYC trees?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2a52a662af3_0_0"/>
          <p:cNvSpPr txBox="1"/>
          <p:nvPr/>
        </p:nvSpPr>
        <p:spPr>
          <a:xfrm>
            <a:off x="2380650" y="2006125"/>
            <a:ext cx="7430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topic &amp; problem/investigation is relevant because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limate justice, and how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ecosystem services may benefit some communities more than others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2a52a662af3_0_0"/>
          <p:cNvSpPr txBox="1"/>
          <p:nvPr/>
        </p:nvSpPr>
        <p:spPr>
          <a:xfrm>
            <a:off x="3440200" y="3012163"/>
            <a:ext cx="5285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methods of analysis/investigation will include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using NYC census tracts for my study area, using iTree to estimate ecosystem services</a:t>
            </a:r>
            <a:r>
              <a:rPr lang="en-US">
                <a:solidFill>
                  <a:schemeClr val="dk1"/>
                </a:solidFill>
              </a:rPr>
              <a:t>,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correlating socio-economics and trees in neighborhoods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2a52a662af3_0_0"/>
          <p:cNvSpPr txBox="1"/>
          <p:nvPr/>
        </p:nvSpPr>
        <p:spPr>
          <a:xfrm>
            <a:off x="4415900" y="4424775"/>
            <a:ext cx="33156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implications of this project will be: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mproving knowledge on urban heat mitigation, building a city guide where trees planting needed/failed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/>
          <p:nvPr/>
        </p:nvSpPr>
        <p:spPr>
          <a:xfrm>
            <a:off x="327837" y="862444"/>
            <a:ext cx="11536325" cy="4855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US" sz="38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General Tips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with thesis statement and work from that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question/problem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more important than the system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sufficient detail for a reader with a general-science background (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., your peers) to understand the context and significance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Could end first paragraph with a brief overview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Cite those who had the idea first AND the most recent and relevant 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Subheadings are your friends!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 txBox="1"/>
          <p:nvPr>
            <p:ph type="title"/>
          </p:nvPr>
        </p:nvSpPr>
        <p:spPr>
          <a:xfrm>
            <a:off x="838200" y="1013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B7B7B"/>
              </a:buClr>
              <a:buSzPts val="3800"/>
              <a:buFont typeface="Calibri"/>
              <a:buNone/>
            </a:pPr>
            <a:r>
              <a:rPr b="1" lang="en-US" sz="3800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Some Useful Resources</a:t>
            </a:r>
            <a:endParaRPr/>
          </a:p>
        </p:txBody>
      </p:sp>
      <p:sp>
        <p:nvSpPr>
          <p:cNvPr id="161" name="Google Shape;161;p8"/>
          <p:cNvSpPr txBox="1"/>
          <p:nvPr>
            <p:ph idx="1" type="body"/>
          </p:nvPr>
        </p:nvSpPr>
        <p:spPr>
          <a:xfrm>
            <a:off x="651164" y="1399743"/>
            <a:ext cx="11087100" cy="4694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Course website: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to… “</a:t>
            </a:r>
            <a:r>
              <a:rPr lang="en-US" u="sng">
                <a:solidFill>
                  <a:schemeClr val="hlink"/>
                </a:solidFill>
                <a:hlinkClick r:id="rId3"/>
              </a:rPr>
              <a:t>write a thesis proposal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to… “</a:t>
            </a:r>
            <a:r>
              <a:rPr lang="en-US" u="sng">
                <a:solidFill>
                  <a:schemeClr val="hlink"/>
                </a:solidFill>
                <a:hlinkClick r:id="rId4"/>
              </a:rPr>
              <a:t>write an introduction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to… “</a:t>
            </a:r>
            <a:r>
              <a:rPr lang="en-US" u="sng">
                <a:solidFill>
                  <a:schemeClr val="hlink"/>
                </a:solidFill>
                <a:hlinkClick r:id="rId5"/>
              </a:rPr>
              <a:t>do an evidence synthesis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Resources &gt; Videos &gt;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Google Scholar Tips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Google Drive: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Example Docs &gt;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Thesis Proposals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Course Advisor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Research Mentor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Peers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2024-09-26T12:03:16Z</dcterms:created>
  <dc:creator>Jonathan Lambert</dc:creator>
</cp:coreProperties>
</file>